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711" r:id="rId2"/>
    <p:sldMasterId id="2147483713" r:id="rId3"/>
  </p:sldMasterIdLst>
  <p:notesMasterIdLst>
    <p:notesMasterId r:id="rId23"/>
  </p:notesMasterIdLst>
  <p:sldIdLst>
    <p:sldId id="423" r:id="rId4"/>
    <p:sldId id="285" r:id="rId5"/>
    <p:sldId id="424" r:id="rId6"/>
    <p:sldId id="443" r:id="rId7"/>
    <p:sldId id="444" r:id="rId8"/>
    <p:sldId id="442" r:id="rId9"/>
    <p:sldId id="441" r:id="rId10"/>
    <p:sldId id="428" r:id="rId11"/>
    <p:sldId id="445" r:id="rId12"/>
    <p:sldId id="446" r:id="rId13"/>
    <p:sldId id="447" r:id="rId14"/>
    <p:sldId id="448" r:id="rId15"/>
    <p:sldId id="449" r:id="rId16"/>
    <p:sldId id="450" r:id="rId17"/>
    <p:sldId id="451" r:id="rId18"/>
    <p:sldId id="452" r:id="rId19"/>
    <p:sldId id="453" r:id="rId20"/>
    <p:sldId id="421" r:id="rId21"/>
    <p:sldId id="402"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am, Jawed" initials="AJ" lastIdx="1" clrIdx="0">
    <p:extLst>
      <p:ext uri="{19B8F6BF-5375-455C-9EA6-DF929625EA0E}">
        <p15:presenceInfo xmlns:p15="http://schemas.microsoft.com/office/powerpoint/2012/main" userId="S-1-5-21-2113824390-172908180-308554878-285189" providerId="AD"/>
      </p:ext>
    </p:extLst>
  </p:cmAuthor>
  <p:cmAuthor id="2" name="Dominguez, Gabriela S." initials="DGS" lastIdx="2" clrIdx="1">
    <p:extLst>
      <p:ext uri="{19B8F6BF-5375-455C-9EA6-DF929625EA0E}">
        <p15:presenceInfo xmlns:p15="http://schemas.microsoft.com/office/powerpoint/2012/main" userId="S::gdomi1@lsuhsc.edu::1e8c3622-8eb4-43e3-b471-62500f627b5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FF"/>
    <a:srgbClr val="9900FF"/>
    <a:srgbClr val="0000FF"/>
    <a:srgbClr val="CCCCFF"/>
    <a:srgbClr val="CC99FF"/>
    <a:srgbClr val="CC66FF"/>
    <a:srgbClr val="D0A800"/>
    <a:srgbClr val="CDC303"/>
    <a:srgbClr val="EBE00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12" autoAdjust="0"/>
    <p:restoredTop sz="79187" autoAdjust="0"/>
  </p:normalViewPr>
  <p:slideViewPr>
    <p:cSldViewPr snapToGrid="0">
      <p:cViewPr varScale="1">
        <p:scale>
          <a:sx n="90" d="100"/>
          <a:sy n="90" d="100"/>
        </p:scale>
        <p:origin x="1380" y="90"/>
      </p:cViewPr>
      <p:guideLst/>
    </p:cSldViewPr>
  </p:slideViewPr>
  <p:notesTextViewPr>
    <p:cViewPr>
      <p:scale>
        <a:sx n="100" d="100"/>
        <a:sy n="100" d="100"/>
      </p:scale>
      <p:origin x="0" y="0"/>
    </p:cViewPr>
  </p:notesTextViewPr>
  <p:sorterViewPr>
    <p:cViewPr>
      <p:scale>
        <a:sx n="90" d="100"/>
        <a:sy n="90" d="100"/>
      </p:scale>
      <p:origin x="0" y="-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722401-3F72-4344-9C83-C50AB8BBE217}" type="datetimeFigureOut">
              <a:rPr lang="en-US" smtClean="0"/>
              <a:t>6/6/2023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87B9EF-02E5-489C-B016-F6FCD3E89101}" type="slidenum">
              <a:rPr lang="en-US" smtClean="0"/>
              <a:t>‹#›</a:t>
            </a:fld>
            <a:endParaRPr lang="en-US"/>
          </a:p>
        </p:txBody>
      </p:sp>
    </p:spTree>
    <p:extLst>
      <p:ext uri="{BB962C8B-B14F-4D97-AF65-F5344CB8AC3E}">
        <p14:creationId xmlns:p14="http://schemas.microsoft.com/office/powerpoint/2010/main" val="653830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lsuhsc.edu/administration/academic/ors/irb/docs/HRP-2260_Case%20Report%20Consent%20Template_v1.1_6.8.20.docx"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lsuhsc.edu/administration/academic/ors/docs/decedent.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87B9EF-02E5-489C-B016-F6FCD3E89101}" type="slidenum">
              <a:rPr lang="en-US" smtClean="0"/>
              <a:t>1</a:t>
            </a:fld>
            <a:endParaRPr lang="en-US"/>
          </a:p>
        </p:txBody>
      </p:sp>
    </p:spTree>
    <p:extLst>
      <p:ext uri="{BB962C8B-B14F-4D97-AF65-F5344CB8AC3E}">
        <p14:creationId xmlns:p14="http://schemas.microsoft.com/office/powerpoint/2010/main" val="40950657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87B9EF-02E5-489C-B016-F6FCD3E89101}" type="slidenum">
              <a:rPr lang="en-US" smtClean="0"/>
              <a:t>12</a:t>
            </a:fld>
            <a:endParaRPr lang="en-US"/>
          </a:p>
        </p:txBody>
      </p:sp>
    </p:spTree>
    <p:extLst>
      <p:ext uri="{BB962C8B-B14F-4D97-AF65-F5344CB8AC3E}">
        <p14:creationId xmlns:p14="http://schemas.microsoft.com/office/powerpoint/2010/main" val="29391603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1" dirty="0">
                <a:effectLst/>
                <a:latin typeface="Calibri" panose="020F0502020204030204" pitchFamily="34" charset="0"/>
                <a:ea typeface="Calibri" panose="020F0502020204030204" pitchFamily="34" charset="0"/>
              </a:rPr>
              <a:t>To be considered de-identified, nobody, including individuals who are not involved in the conduct of the project, should be able to link the information or specimens back to identifiers</a:t>
            </a:r>
            <a:r>
              <a:rPr lang="en-US" sz="1800" dirty="0">
                <a:effectLst/>
                <a:latin typeface="Calibri" panose="020F0502020204030204" pitchFamily="34" charset="0"/>
                <a:ea typeface="Calibri" panose="020F0502020204030204" pitchFamily="34" charset="0"/>
              </a:rPr>
              <a:t>; </a:t>
            </a:r>
            <a:r>
              <a:rPr lang="en-US" sz="1800" b="1" dirty="0">
                <a:effectLst/>
                <a:latin typeface="Calibri" panose="020F0502020204030204" pitchFamily="34" charset="0"/>
                <a:ea typeface="Calibri" panose="020F0502020204030204" pitchFamily="34" charset="0"/>
              </a:rPr>
              <a:t>and</a:t>
            </a:r>
            <a:endParaRPr lang="en-US" dirty="0"/>
          </a:p>
        </p:txBody>
      </p:sp>
      <p:sp>
        <p:nvSpPr>
          <p:cNvPr id="4" name="Slide Number Placeholder 3"/>
          <p:cNvSpPr>
            <a:spLocks noGrp="1"/>
          </p:cNvSpPr>
          <p:nvPr>
            <p:ph type="sldNum" sz="quarter" idx="5"/>
          </p:nvPr>
        </p:nvSpPr>
        <p:spPr/>
        <p:txBody>
          <a:bodyPr/>
          <a:lstStyle/>
          <a:p>
            <a:fld id="{BC87B9EF-02E5-489C-B016-F6FCD3E89101}" type="slidenum">
              <a:rPr lang="en-US" smtClean="0"/>
              <a:t>13</a:t>
            </a:fld>
            <a:endParaRPr lang="en-US"/>
          </a:p>
        </p:txBody>
      </p:sp>
    </p:spTree>
    <p:extLst>
      <p:ext uri="{BB962C8B-B14F-4D97-AF65-F5344CB8AC3E}">
        <p14:creationId xmlns:p14="http://schemas.microsoft.com/office/powerpoint/2010/main" val="14081778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87B9EF-02E5-489C-B016-F6FCD3E89101}" type="slidenum">
              <a:rPr lang="en-US" smtClean="0"/>
              <a:t>14</a:t>
            </a:fld>
            <a:endParaRPr lang="en-US"/>
          </a:p>
        </p:txBody>
      </p:sp>
    </p:spTree>
    <p:extLst>
      <p:ext uri="{BB962C8B-B14F-4D97-AF65-F5344CB8AC3E}">
        <p14:creationId xmlns:p14="http://schemas.microsoft.com/office/powerpoint/2010/main" val="25826848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Calibri" panose="020F0502020204030204" pitchFamily="34" charset="0"/>
                <a:ea typeface="Calibri" panose="020F0502020204030204" pitchFamily="34" charset="0"/>
              </a:rPr>
              <a:t>IRB approval is required for surveillance activities that are not driven by a public health authority (e.g., epidemiological research, including secondary research evaluating health outcomes, interventions, and disease states; subsequent research using information collected during a public health surveillance activity (e.g., genetic analysis of biospecimens). </a:t>
            </a:r>
            <a:endParaRPr lang="en-US" dirty="0"/>
          </a:p>
        </p:txBody>
      </p:sp>
      <p:sp>
        <p:nvSpPr>
          <p:cNvPr id="4" name="Slide Number Placeholder 3"/>
          <p:cNvSpPr>
            <a:spLocks noGrp="1"/>
          </p:cNvSpPr>
          <p:nvPr>
            <p:ph type="sldNum" sz="quarter" idx="5"/>
          </p:nvPr>
        </p:nvSpPr>
        <p:spPr/>
        <p:txBody>
          <a:bodyPr/>
          <a:lstStyle/>
          <a:p>
            <a:fld id="{BC87B9EF-02E5-489C-B016-F6FCD3E89101}" type="slidenum">
              <a:rPr lang="en-US" smtClean="0"/>
              <a:t>15</a:t>
            </a:fld>
            <a:endParaRPr lang="en-US"/>
          </a:p>
        </p:txBody>
      </p:sp>
    </p:spTree>
    <p:extLst>
      <p:ext uri="{BB962C8B-B14F-4D97-AF65-F5344CB8AC3E}">
        <p14:creationId xmlns:p14="http://schemas.microsoft.com/office/powerpoint/2010/main" val="8488286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87B9EF-02E5-489C-B016-F6FCD3E89101}" type="slidenum">
              <a:rPr lang="en-US" smtClean="0"/>
              <a:t>17</a:t>
            </a:fld>
            <a:endParaRPr lang="en-US"/>
          </a:p>
        </p:txBody>
      </p:sp>
    </p:spTree>
    <p:extLst>
      <p:ext uri="{BB962C8B-B14F-4D97-AF65-F5344CB8AC3E}">
        <p14:creationId xmlns:p14="http://schemas.microsoft.com/office/powerpoint/2010/main" val="12370710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87B9EF-02E5-489C-B016-F6FCD3E89101}" type="slidenum">
              <a:rPr lang="en-US" smtClean="0"/>
              <a:t>3</a:t>
            </a:fld>
            <a:endParaRPr lang="en-US"/>
          </a:p>
        </p:txBody>
      </p:sp>
    </p:spTree>
    <p:extLst>
      <p:ext uri="{BB962C8B-B14F-4D97-AF65-F5344CB8AC3E}">
        <p14:creationId xmlns:p14="http://schemas.microsoft.com/office/powerpoint/2010/main" val="2775224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87B9EF-02E5-489C-B016-F6FCD3E89101}" type="slidenum">
              <a:rPr lang="en-US" smtClean="0"/>
              <a:t>4</a:t>
            </a:fld>
            <a:endParaRPr lang="en-US"/>
          </a:p>
        </p:txBody>
      </p:sp>
    </p:spTree>
    <p:extLst>
      <p:ext uri="{BB962C8B-B14F-4D97-AF65-F5344CB8AC3E}">
        <p14:creationId xmlns:p14="http://schemas.microsoft.com/office/powerpoint/2010/main" val="24191949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87B9EF-02E5-489C-B016-F6FCD3E89101}" type="slidenum">
              <a:rPr lang="en-US" smtClean="0"/>
              <a:t>5</a:t>
            </a:fld>
            <a:endParaRPr lang="en-US"/>
          </a:p>
        </p:txBody>
      </p:sp>
    </p:spTree>
    <p:extLst>
      <p:ext uri="{BB962C8B-B14F-4D97-AF65-F5344CB8AC3E}">
        <p14:creationId xmlns:p14="http://schemas.microsoft.com/office/powerpoint/2010/main" val="35269922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87B9EF-02E5-489C-B016-F6FCD3E89101}" type="slidenum">
              <a:rPr lang="en-US" smtClean="0"/>
              <a:t>6</a:t>
            </a:fld>
            <a:endParaRPr lang="en-US"/>
          </a:p>
        </p:txBody>
      </p:sp>
    </p:spTree>
    <p:extLst>
      <p:ext uri="{BB962C8B-B14F-4D97-AF65-F5344CB8AC3E}">
        <p14:creationId xmlns:p14="http://schemas.microsoft.com/office/powerpoint/2010/main" val="40176976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333333"/>
                </a:solidFill>
                <a:effectLst/>
                <a:latin typeface="Poppins" panose="00000500000000000000" pitchFamily="2" charset="0"/>
              </a:rPr>
              <a:t>Patient authorization is not usually required for case studies since they use de-identified patient health information.  Some medical journals are now requiring some type of authorization by the patient.  This </a:t>
            </a:r>
            <a:r>
              <a:rPr lang="en-US" b="1" i="0" u="sng" dirty="0">
                <a:solidFill>
                  <a:srgbClr val="461D7C"/>
                </a:solidFill>
                <a:effectLst/>
                <a:latin typeface="Poppins" panose="00000500000000000000" pitchFamily="2" charset="0"/>
                <a:hlinkClick r:id="rId3"/>
              </a:rPr>
              <a:t>Case Report Consent Form Template</a:t>
            </a:r>
            <a:r>
              <a:rPr lang="en-US" b="0" i="0" dirty="0">
                <a:solidFill>
                  <a:srgbClr val="333333"/>
                </a:solidFill>
                <a:effectLst/>
                <a:latin typeface="Poppins" panose="00000500000000000000" pitchFamily="2" charset="0"/>
              </a:rPr>
              <a:t> may be used when the journal requires the author to obtain the patient's permission for use of the information for the case study. The authorization may be obtained by having the patient sign this document, or verbally, depending on the requirements of the publisher.</a:t>
            </a:r>
            <a:endParaRPr lang="en-US" dirty="0"/>
          </a:p>
        </p:txBody>
      </p:sp>
      <p:sp>
        <p:nvSpPr>
          <p:cNvPr id="4" name="Slide Number Placeholder 3"/>
          <p:cNvSpPr>
            <a:spLocks noGrp="1"/>
          </p:cNvSpPr>
          <p:nvPr>
            <p:ph type="sldNum" sz="quarter" idx="5"/>
          </p:nvPr>
        </p:nvSpPr>
        <p:spPr/>
        <p:txBody>
          <a:bodyPr/>
          <a:lstStyle/>
          <a:p>
            <a:fld id="{BC87B9EF-02E5-489C-B016-F6FCD3E89101}" type="slidenum">
              <a:rPr lang="en-US" smtClean="0"/>
              <a:t>8</a:t>
            </a:fld>
            <a:endParaRPr lang="en-US"/>
          </a:p>
        </p:txBody>
      </p:sp>
    </p:spTree>
    <p:extLst>
      <p:ext uri="{BB962C8B-B14F-4D97-AF65-F5344CB8AC3E}">
        <p14:creationId xmlns:p14="http://schemas.microsoft.com/office/powerpoint/2010/main" val="20941635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Calibri" panose="020F0502020204030204" pitchFamily="34" charset="0"/>
                <a:ea typeface="Calibri" panose="020F0502020204030204" pitchFamily="34" charset="0"/>
              </a:rPr>
              <a:t>If the research project involves the use and/or collection of PHI of deceased individuals, review and approval by the LSUHSC-NO IRB is not required but HIPAA regulations still apply. The researcher must obtain approval of a Request to Access Decedent Protected Health Information (PHI) by completing the “</a:t>
            </a:r>
            <a:r>
              <a:rPr lang="en-US" sz="1800" i="1" dirty="0">
                <a:effectLst/>
                <a:latin typeface="Calibri" panose="020F0502020204030204" pitchFamily="34" charset="0"/>
                <a:ea typeface="Calibri" panose="020F0502020204030204" pitchFamily="34" charset="0"/>
              </a:rPr>
              <a:t>Certification of Research on Decedent Information</a:t>
            </a:r>
            <a:r>
              <a:rPr lang="en-US" sz="1800" dirty="0">
                <a:effectLst/>
                <a:latin typeface="Calibri" panose="020F0502020204030204" pitchFamily="34" charset="0"/>
                <a:ea typeface="Calibri" panose="020F0502020204030204" pitchFamily="34" charset="0"/>
              </a:rPr>
              <a:t>” form found on our </a:t>
            </a:r>
            <a:r>
              <a:rPr lang="en-US" sz="1800" u="sng" dirty="0">
                <a:solidFill>
                  <a:srgbClr val="0000CC"/>
                </a:solidFill>
                <a:effectLst/>
                <a:latin typeface="Calibri" panose="020F0502020204030204" pitchFamily="34" charset="0"/>
                <a:ea typeface="Calibri" panose="020F0502020204030204" pitchFamily="34" charset="0"/>
                <a:cs typeface="Calibri" panose="020F0502020204030204" pitchFamily="34" charset="0"/>
                <a:hlinkClick r:id="rId3"/>
              </a:rPr>
              <a:t>website</a:t>
            </a:r>
            <a:r>
              <a:rPr lang="en-US" sz="1800" dirty="0">
                <a:effectLst/>
                <a:latin typeface="Calibri" panose="020F0502020204030204" pitchFamily="34" charset="0"/>
                <a:ea typeface="Calibri" panose="020F0502020204030204" pitchFamily="34" charset="0"/>
              </a:rPr>
              <a:t>.  </a:t>
            </a:r>
            <a:r>
              <a:rPr lang="en-US" sz="1800" b="1" dirty="0">
                <a:effectLst/>
                <a:latin typeface="Calibri" panose="020F0502020204030204" pitchFamily="34" charset="0"/>
                <a:ea typeface="Calibri" panose="020F0502020204030204" pitchFamily="34" charset="0"/>
              </a:rPr>
              <a:t>Contact the Office of Compliance Programs for inquiries about HIPAA requirements. </a:t>
            </a:r>
            <a:endParaRPr lang="en-US" dirty="0"/>
          </a:p>
        </p:txBody>
      </p:sp>
      <p:sp>
        <p:nvSpPr>
          <p:cNvPr id="4" name="Slide Number Placeholder 3"/>
          <p:cNvSpPr>
            <a:spLocks noGrp="1"/>
          </p:cNvSpPr>
          <p:nvPr>
            <p:ph type="sldNum" sz="quarter" idx="5"/>
          </p:nvPr>
        </p:nvSpPr>
        <p:spPr/>
        <p:txBody>
          <a:bodyPr/>
          <a:lstStyle/>
          <a:p>
            <a:fld id="{BC87B9EF-02E5-489C-B016-F6FCD3E89101}" type="slidenum">
              <a:rPr lang="en-US" smtClean="0"/>
              <a:t>9</a:t>
            </a:fld>
            <a:endParaRPr lang="en-US"/>
          </a:p>
        </p:txBody>
      </p:sp>
    </p:spTree>
    <p:extLst>
      <p:ext uri="{BB962C8B-B14F-4D97-AF65-F5344CB8AC3E}">
        <p14:creationId xmlns:p14="http://schemas.microsoft.com/office/powerpoint/2010/main" val="29658205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87B9EF-02E5-489C-B016-F6FCD3E89101}" type="slidenum">
              <a:rPr lang="en-US" smtClean="0"/>
              <a:t>10</a:t>
            </a:fld>
            <a:endParaRPr lang="en-US"/>
          </a:p>
        </p:txBody>
      </p:sp>
    </p:spTree>
    <p:extLst>
      <p:ext uri="{BB962C8B-B14F-4D97-AF65-F5344CB8AC3E}">
        <p14:creationId xmlns:p14="http://schemas.microsoft.com/office/powerpoint/2010/main" val="20332875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87B9EF-02E5-489C-B016-F6FCD3E89101}" type="slidenum">
              <a:rPr lang="en-US" smtClean="0"/>
              <a:t>11</a:t>
            </a:fld>
            <a:endParaRPr lang="en-US"/>
          </a:p>
        </p:txBody>
      </p:sp>
    </p:spTree>
    <p:extLst>
      <p:ext uri="{BB962C8B-B14F-4D97-AF65-F5344CB8AC3E}">
        <p14:creationId xmlns:p14="http://schemas.microsoft.com/office/powerpoint/2010/main" val="30683650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5498224" y="6353940"/>
            <a:ext cx="2057400" cy="365125"/>
          </a:xfrm>
        </p:spPr>
        <p:txBody>
          <a:bodyPr/>
          <a:lstStyle>
            <a:lvl1pPr algn="r">
              <a:defRPr/>
            </a:lvl1pPr>
          </a:lstStyle>
          <a:p>
            <a:r>
              <a:rPr lang="en-US"/>
              <a:t>Spring 2021</a:t>
            </a:r>
            <a:endParaRPr lang="en-US" dirty="0"/>
          </a:p>
        </p:txBody>
      </p:sp>
      <p:sp>
        <p:nvSpPr>
          <p:cNvPr id="5" name="Footer Placeholder 4"/>
          <p:cNvSpPr>
            <a:spLocks noGrp="1"/>
          </p:cNvSpPr>
          <p:nvPr>
            <p:ph type="ftr" sz="quarter" idx="11"/>
          </p:nvPr>
        </p:nvSpPr>
        <p:spPr>
          <a:xfrm>
            <a:off x="506475" y="6353941"/>
            <a:ext cx="3540007" cy="365125"/>
          </a:xfrm>
        </p:spPr>
        <p:txBody>
          <a:bodyPr/>
          <a:lstStyle>
            <a:lvl1pPr algn="l">
              <a:defRPr/>
            </a:lvl1pPr>
          </a:lstStyle>
          <a:p>
            <a:r>
              <a:rPr lang="en-US"/>
              <a:t>INTER 260 Responsible Conduct of Research</a:t>
            </a:r>
            <a:endParaRPr lang="en-US" dirty="0"/>
          </a:p>
        </p:txBody>
      </p:sp>
      <p:sp>
        <p:nvSpPr>
          <p:cNvPr id="6" name="Slide Number Placeholder 5"/>
          <p:cNvSpPr>
            <a:spLocks noGrp="1"/>
          </p:cNvSpPr>
          <p:nvPr>
            <p:ph type="sldNum" sz="quarter" idx="12"/>
          </p:nvPr>
        </p:nvSpPr>
        <p:spPr>
          <a:xfrm>
            <a:off x="4172612" y="6353941"/>
            <a:ext cx="614202" cy="365125"/>
          </a:xfrm>
        </p:spPr>
        <p:txBody>
          <a:bodyPr/>
          <a:lstStyle>
            <a:lvl1pPr algn="ctr">
              <a:defRPr/>
            </a:lvl1pPr>
          </a:lstStyle>
          <a:p>
            <a:fld id="{FC90DB9D-1392-4FC2-903F-60147DD10F4C}" type="slidenum">
              <a:rPr lang="en-US" smtClean="0"/>
              <a:pPr/>
              <a:t>‹#›</a:t>
            </a:fld>
            <a:endParaRPr lang="en-US" dirty="0"/>
          </a:p>
        </p:txBody>
      </p:sp>
    </p:spTree>
    <p:extLst>
      <p:ext uri="{BB962C8B-B14F-4D97-AF65-F5344CB8AC3E}">
        <p14:creationId xmlns:p14="http://schemas.microsoft.com/office/powerpoint/2010/main" val="3451785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Spring 2021</a:t>
            </a:r>
          </a:p>
        </p:txBody>
      </p:sp>
      <p:sp>
        <p:nvSpPr>
          <p:cNvPr id="5" name="Footer Placeholder 4"/>
          <p:cNvSpPr>
            <a:spLocks noGrp="1"/>
          </p:cNvSpPr>
          <p:nvPr>
            <p:ph type="ftr" sz="quarter" idx="11"/>
          </p:nvPr>
        </p:nvSpPr>
        <p:spPr/>
        <p:txBody>
          <a:bodyPr/>
          <a:lstStyle/>
          <a:p>
            <a:r>
              <a:rPr lang="en-US"/>
              <a:t>INTER 260 Responsible Conduct of Research</a:t>
            </a:r>
          </a:p>
        </p:txBody>
      </p:sp>
      <p:sp>
        <p:nvSpPr>
          <p:cNvPr id="6" name="Slide Number Placeholder 5"/>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1414601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Spring 2021</a:t>
            </a:r>
          </a:p>
        </p:txBody>
      </p:sp>
      <p:sp>
        <p:nvSpPr>
          <p:cNvPr id="5" name="Footer Placeholder 4"/>
          <p:cNvSpPr>
            <a:spLocks noGrp="1"/>
          </p:cNvSpPr>
          <p:nvPr>
            <p:ph type="ftr" sz="quarter" idx="11"/>
          </p:nvPr>
        </p:nvSpPr>
        <p:spPr/>
        <p:txBody>
          <a:bodyPr/>
          <a:lstStyle/>
          <a:p>
            <a:r>
              <a:rPr lang="en-US"/>
              <a:t>INTER 260 Responsible Conduct of Research</a:t>
            </a:r>
          </a:p>
        </p:txBody>
      </p:sp>
      <p:sp>
        <p:nvSpPr>
          <p:cNvPr id="6" name="Slide Number Placeholder 5"/>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168799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Spring 2021</a:t>
            </a:r>
            <a:endParaRPr lang="en-US" dirty="0"/>
          </a:p>
        </p:txBody>
      </p:sp>
      <p:sp>
        <p:nvSpPr>
          <p:cNvPr id="5" name="Footer Placeholder 4"/>
          <p:cNvSpPr>
            <a:spLocks noGrp="1"/>
          </p:cNvSpPr>
          <p:nvPr>
            <p:ph type="ftr" sz="quarter" idx="11"/>
          </p:nvPr>
        </p:nvSpPr>
        <p:spPr/>
        <p:txBody>
          <a:bodyPr/>
          <a:lstStyle/>
          <a:p>
            <a:r>
              <a:rPr lang="en-US"/>
              <a:t>INTER 260 Responsible Conduct of Research</a:t>
            </a:r>
          </a:p>
        </p:txBody>
      </p:sp>
      <p:sp>
        <p:nvSpPr>
          <p:cNvPr id="6" name="Slide Number Placeholder 5"/>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661543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n-US"/>
              <a:t>Spring 2021</a:t>
            </a:r>
          </a:p>
        </p:txBody>
      </p:sp>
      <p:sp>
        <p:nvSpPr>
          <p:cNvPr id="5" name="Footer Placeholder 4"/>
          <p:cNvSpPr>
            <a:spLocks noGrp="1"/>
          </p:cNvSpPr>
          <p:nvPr>
            <p:ph type="ftr" sz="quarter" idx="11"/>
          </p:nvPr>
        </p:nvSpPr>
        <p:spPr/>
        <p:txBody>
          <a:bodyPr/>
          <a:lstStyle/>
          <a:p>
            <a:r>
              <a:rPr lang="en-US"/>
              <a:t>INTER 260 Responsible Conduct of Research</a:t>
            </a:r>
          </a:p>
        </p:txBody>
      </p:sp>
      <p:sp>
        <p:nvSpPr>
          <p:cNvPr id="6" name="Slide Number Placeholder 5"/>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68525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Spring 2021</a:t>
            </a:r>
          </a:p>
        </p:txBody>
      </p:sp>
      <p:sp>
        <p:nvSpPr>
          <p:cNvPr id="6" name="Footer Placeholder 5"/>
          <p:cNvSpPr>
            <a:spLocks noGrp="1"/>
          </p:cNvSpPr>
          <p:nvPr>
            <p:ph type="ftr" sz="quarter" idx="11"/>
          </p:nvPr>
        </p:nvSpPr>
        <p:spPr/>
        <p:txBody>
          <a:bodyPr/>
          <a:lstStyle/>
          <a:p>
            <a:r>
              <a:rPr lang="en-US"/>
              <a:t>INTER 260 Responsible Conduct of Research</a:t>
            </a:r>
          </a:p>
        </p:txBody>
      </p:sp>
      <p:sp>
        <p:nvSpPr>
          <p:cNvPr id="7" name="Slide Number Placeholder 6"/>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2675582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Spring 2021</a:t>
            </a:r>
          </a:p>
        </p:txBody>
      </p:sp>
      <p:sp>
        <p:nvSpPr>
          <p:cNvPr id="8" name="Footer Placeholder 7"/>
          <p:cNvSpPr>
            <a:spLocks noGrp="1"/>
          </p:cNvSpPr>
          <p:nvPr>
            <p:ph type="ftr" sz="quarter" idx="11"/>
          </p:nvPr>
        </p:nvSpPr>
        <p:spPr/>
        <p:txBody>
          <a:bodyPr/>
          <a:lstStyle/>
          <a:p>
            <a:r>
              <a:rPr lang="en-US"/>
              <a:t>INTER 260 Responsible Conduct of Research</a:t>
            </a:r>
          </a:p>
        </p:txBody>
      </p:sp>
      <p:sp>
        <p:nvSpPr>
          <p:cNvPr id="9" name="Slide Number Placeholder 8"/>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1217808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Spring 2021</a:t>
            </a:r>
            <a:endParaRPr lang="en-US" dirty="0"/>
          </a:p>
        </p:txBody>
      </p:sp>
      <p:sp>
        <p:nvSpPr>
          <p:cNvPr id="4" name="Footer Placeholder 3"/>
          <p:cNvSpPr>
            <a:spLocks noGrp="1"/>
          </p:cNvSpPr>
          <p:nvPr>
            <p:ph type="ftr" sz="quarter" idx="11"/>
          </p:nvPr>
        </p:nvSpPr>
        <p:spPr/>
        <p:txBody>
          <a:bodyPr/>
          <a:lstStyle/>
          <a:p>
            <a:r>
              <a:rPr lang="en-US"/>
              <a:t>INTER 260 Responsible Conduct of Research</a:t>
            </a:r>
          </a:p>
        </p:txBody>
      </p:sp>
      <p:sp>
        <p:nvSpPr>
          <p:cNvPr id="5" name="Slide Number Placeholder 4"/>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1788252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Spring 2021</a:t>
            </a:r>
          </a:p>
        </p:txBody>
      </p:sp>
      <p:sp>
        <p:nvSpPr>
          <p:cNvPr id="3" name="Footer Placeholder 2"/>
          <p:cNvSpPr>
            <a:spLocks noGrp="1"/>
          </p:cNvSpPr>
          <p:nvPr>
            <p:ph type="ftr" sz="quarter" idx="11"/>
          </p:nvPr>
        </p:nvSpPr>
        <p:spPr/>
        <p:txBody>
          <a:bodyPr/>
          <a:lstStyle/>
          <a:p>
            <a:r>
              <a:rPr lang="en-US"/>
              <a:t>INTER 260 Responsible Conduct of Research</a:t>
            </a:r>
          </a:p>
        </p:txBody>
      </p:sp>
      <p:sp>
        <p:nvSpPr>
          <p:cNvPr id="4" name="Slide Number Placeholder 3"/>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2863119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r>
              <a:rPr lang="en-US"/>
              <a:t>Spring 2021</a:t>
            </a:r>
          </a:p>
        </p:txBody>
      </p:sp>
      <p:sp>
        <p:nvSpPr>
          <p:cNvPr id="6" name="Footer Placeholder 5"/>
          <p:cNvSpPr>
            <a:spLocks noGrp="1"/>
          </p:cNvSpPr>
          <p:nvPr>
            <p:ph type="ftr" sz="quarter" idx="11"/>
          </p:nvPr>
        </p:nvSpPr>
        <p:spPr/>
        <p:txBody>
          <a:bodyPr/>
          <a:lstStyle/>
          <a:p>
            <a:r>
              <a:rPr lang="en-US"/>
              <a:t>INTER 260 Responsible Conduct of Research</a:t>
            </a:r>
          </a:p>
        </p:txBody>
      </p:sp>
      <p:sp>
        <p:nvSpPr>
          <p:cNvPr id="7" name="Slide Number Placeholder 6"/>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3264826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r>
              <a:rPr lang="en-US"/>
              <a:t>Spring 2021</a:t>
            </a:r>
          </a:p>
        </p:txBody>
      </p:sp>
      <p:sp>
        <p:nvSpPr>
          <p:cNvPr id="6" name="Footer Placeholder 5"/>
          <p:cNvSpPr>
            <a:spLocks noGrp="1"/>
          </p:cNvSpPr>
          <p:nvPr>
            <p:ph type="ftr" sz="quarter" idx="11"/>
          </p:nvPr>
        </p:nvSpPr>
        <p:spPr/>
        <p:txBody>
          <a:bodyPr/>
          <a:lstStyle/>
          <a:p>
            <a:r>
              <a:rPr lang="en-US"/>
              <a:t>INTER 260 Responsible Conduct of Research</a:t>
            </a:r>
          </a:p>
        </p:txBody>
      </p:sp>
      <p:sp>
        <p:nvSpPr>
          <p:cNvPr id="7" name="Slide Number Placeholder 6"/>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886217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theme" Target="../theme/theme2.xml"/><Relationship Id="rId4" Type="http://schemas.openxmlformats.org/officeDocument/2006/relationships/image" Target="../media/image4.emf"/></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theme" Target="../theme/theme3.xml"/><Relationship Id="rId4" Type="http://schemas.openxmlformats.org/officeDocument/2006/relationships/image" Target="../media/image4.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517723" y="63644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Spring 2021</a:t>
            </a:r>
            <a:endParaRPr lang="en-US" dirty="0"/>
          </a:p>
        </p:txBody>
      </p:sp>
      <p:sp>
        <p:nvSpPr>
          <p:cNvPr id="5" name="Footer Placeholder 4"/>
          <p:cNvSpPr>
            <a:spLocks noGrp="1"/>
          </p:cNvSpPr>
          <p:nvPr>
            <p:ph type="ftr" sz="quarter" idx="3"/>
          </p:nvPr>
        </p:nvSpPr>
        <p:spPr>
          <a:xfrm>
            <a:off x="628649" y="6364453"/>
            <a:ext cx="3554468"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INTER 260 Responsible Conduct of Research</a:t>
            </a:r>
            <a:endParaRPr lang="en-US" dirty="0"/>
          </a:p>
        </p:txBody>
      </p:sp>
      <p:sp>
        <p:nvSpPr>
          <p:cNvPr id="6" name="Slide Number Placeholder 5"/>
          <p:cNvSpPr>
            <a:spLocks noGrp="1"/>
          </p:cNvSpPr>
          <p:nvPr>
            <p:ph type="sldNum" sz="quarter" idx="4"/>
          </p:nvPr>
        </p:nvSpPr>
        <p:spPr>
          <a:xfrm>
            <a:off x="4275418" y="6364453"/>
            <a:ext cx="61156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FC90DB9D-1392-4FC2-903F-60147DD10F4C}" type="slidenum">
              <a:rPr lang="en-US" smtClean="0"/>
              <a:pPr/>
              <a:t>‹#›</a:t>
            </a:fld>
            <a:endParaRPr lang="en-US" dirty="0"/>
          </a:p>
        </p:txBody>
      </p:sp>
    </p:spTree>
    <p:extLst>
      <p:ext uri="{BB962C8B-B14F-4D97-AF65-F5344CB8AC3E}">
        <p14:creationId xmlns:p14="http://schemas.microsoft.com/office/powerpoint/2010/main" val="35220836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extBox 6">
            <a:extLst>
              <a:ext uri="{FF2B5EF4-FFF2-40B4-BE49-F238E27FC236}">
                <a16:creationId xmlns:a16="http://schemas.microsoft.com/office/drawing/2014/main" id="{25E5A597-9309-B84B-8BE2-ECB66C76CABE}"/>
              </a:ext>
            </a:extLst>
          </p:cNvPr>
          <p:cNvSpPr txBox="1">
            <a:spLocks noChangeArrowheads="1"/>
          </p:cNvSpPr>
          <p:nvPr/>
        </p:nvSpPr>
        <p:spPr bwMode="auto">
          <a:xfrm>
            <a:off x="266700" y="5307013"/>
            <a:ext cx="1857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altLang="en-US"/>
          </a:p>
        </p:txBody>
      </p:sp>
      <p:sp>
        <p:nvSpPr>
          <p:cNvPr id="1027" name="Title Placeholder 1"/>
          <p:cNvSpPr>
            <a:spLocks noGrp="1"/>
          </p:cNvSpPr>
          <p:nvPr>
            <p:ph type="title"/>
          </p:nvPr>
        </p:nvSpPr>
        <p:spPr bwMode="auto">
          <a:xfrm>
            <a:off x="457200" y="525463"/>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Project Title</a:t>
            </a:r>
          </a:p>
        </p:txBody>
      </p:sp>
      <p:sp>
        <p:nvSpPr>
          <p:cNvPr id="1028" name="Text Placeholder 2"/>
          <p:cNvSpPr>
            <a:spLocks noGrp="1"/>
          </p:cNvSpPr>
          <p:nvPr>
            <p:ph type="body" idx="1"/>
          </p:nvPr>
        </p:nvSpPr>
        <p:spPr bwMode="auto">
          <a:xfrm>
            <a:off x="457200" y="1808163"/>
            <a:ext cx="8229600" cy="2525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Lorem Ipsum</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1029"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73800" y="0"/>
            <a:ext cx="2870200" cy="2379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5599113"/>
            <a:ext cx="9170988" cy="1328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10"/>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68300" y="6019800"/>
            <a:ext cx="174625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4304503"/>
      </p:ext>
    </p:extLst>
  </p:cSld>
  <p:clrMap bg1="lt1" tx1="dk1" bg2="lt2" tx2="dk2" accent1="accent1" accent2="accent2" accent3="accent3" accent4="accent4" accent5="accent5" accent6="accent6" hlink="hlink" folHlink="folHlink"/>
  <p:hf hdr="0"/>
  <p:txStyles>
    <p:titleStyle>
      <a:lvl1pPr algn="l" defTabSz="457200" rtl="0" eaLnBrk="0" fontAlgn="base" hangingPunct="0">
        <a:spcBef>
          <a:spcPct val="0"/>
        </a:spcBef>
        <a:spcAft>
          <a:spcPct val="0"/>
        </a:spcAft>
        <a:defRPr sz="5000" kern="1200">
          <a:solidFill>
            <a:srgbClr val="C28220"/>
          </a:solidFill>
          <a:latin typeface="Georgia"/>
          <a:ea typeface="Georgia" panose="02040502050405020303" pitchFamily="18" charset="0"/>
          <a:cs typeface="Georgia"/>
        </a:defRPr>
      </a:lvl1pPr>
      <a:lvl2pPr algn="l" defTabSz="457200" rtl="0" eaLnBrk="0" fontAlgn="base" hangingPunct="0">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2pPr>
      <a:lvl3pPr algn="l" defTabSz="457200" rtl="0" eaLnBrk="0" fontAlgn="base" hangingPunct="0">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3pPr>
      <a:lvl4pPr algn="l" defTabSz="457200" rtl="0" eaLnBrk="0" fontAlgn="base" hangingPunct="0">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4pPr>
      <a:lvl5pPr algn="l" defTabSz="457200" rtl="0" eaLnBrk="0" fontAlgn="base" hangingPunct="0">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5pPr>
      <a:lvl6pPr marL="457200" algn="l" defTabSz="457200" rtl="0" fontAlgn="base">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6pPr>
      <a:lvl7pPr marL="914400" algn="l" defTabSz="457200" rtl="0" fontAlgn="base">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7pPr>
      <a:lvl8pPr marL="1371600" algn="l" defTabSz="457200" rtl="0" fontAlgn="base">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8pPr>
      <a:lvl9pPr marL="1828800" algn="l" defTabSz="457200" rtl="0" fontAlgn="base">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2200" kern="1200">
          <a:solidFill>
            <a:srgbClr val="2D637F"/>
          </a:solidFill>
          <a:latin typeface="Lucida Grande"/>
          <a:ea typeface="Lucida Grande"/>
          <a:cs typeface="Lucida Grande"/>
        </a:defRPr>
      </a:lvl1pPr>
      <a:lvl2pPr marL="742950" indent="-285750" algn="l" defTabSz="457200" rtl="0" eaLnBrk="0" fontAlgn="base" hangingPunct="0">
        <a:spcBef>
          <a:spcPct val="20000"/>
        </a:spcBef>
        <a:spcAft>
          <a:spcPct val="0"/>
        </a:spcAft>
        <a:buFont typeface="Arial" panose="020B0604020202020204" pitchFamily="34" charset="0"/>
        <a:buChar char="–"/>
        <a:defRPr sz="2000" kern="1200">
          <a:solidFill>
            <a:srgbClr val="2D637F"/>
          </a:solidFill>
          <a:latin typeface="Lucida Grande"/>
          <a:ea typeface="Lucida Grande"/>
          <a:cs typeface="Lucida Grande"/>
        </a:defRPr>
      </a:lvl2pPr>
      <a:lvl3pPr marL="1143000" indent="-228600" algn="l" defTabSz="457200" rtl="0" eaLnBrk="0" fontAlgn="base" hangingPunct="0">
        <a:spcBef>
          <a:spcPct val="20000"/>
        </a:spcBef>
        <a:spcAft>
          <a:spcPct val="0"/>
        </a:spcAft>
        <a:buFont typeface="Arial" panose="020B0604020202020204" pitchFamily="34" charset="0"/>
        <a:buChar char="•"/>
        <a:defRPr kern="1200">
          <a:solidFill>
            <a:srgbClr val="2D637F"/>
          </a:solidFill>
          <a:latin typeface="Lucida Grande"/>
          <a:ea typeface="Lucida Grande"/>
          <a:cs typeface="Lucida Grande"/>
        </a:defRPr>
      </a:lvl3pPr>
      <a:lvl4pPr marL="1600200" indent="-228600" algn="l" defTabSz="457200" rtl="0" eaLnBrk="0" fontAlgn="base" hangingPunct="0">
        <a:spcBef>
          <a:spcPct val="20000"/>
        </a:spcBef>
        <a:spcAft>
          <a:spcPct val="0"/>
        </a:spcAft>
        <a:buFont typeface="Arial" panose="020B0604020202020204" pitchFamily="34" charset="0"/>
        <a:buChar char="–"/>
        <a:defRPr sz="1600" kern="1200">
          <a:solidFill>
            <a:srgbClr val="2D637F"/>
          </a:solidFill>
          <a:latin typeface="Lucida Grande"/>
          <a:ea typeface="Lucida Grande"/>
          <a:cs typeface="Lucida Grande"/>
        </a:defRPr>
      </a:lvl4pPr>
      <a:lvl5pPr marL="2057400" indent="-228600" algn="l" defTabSz="457200" rtl="0" eaLnBrk="0" fontAlgn="base" hangingPunct="0">
        <a:spcBef>
          <a:spcPct val="20000"/>
        </a:spcBef>
        <a:spcAft>
          <a:spcPct val="0"/>
        </a:spcAft>
        <a:buFont typeface="Arial" panose="020B0604020202020204" pitchFamily="34" charset="0"/>
        <a:buChar char="»"/>
        <a:defRPr sz="1400" kern="1200">
          <a:solidFill>
            <a:srgbClr val="2D637F"/>
          </a:solidFill>
          <a:latin typeface="Lucida Grande"/>
          <a:ea typeface="Lucida Grande"/>
          <a:cs typeface="Lucida Grande"/>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extBox 6">
            <a:extLst>
              <a:ext uri="{FF2B5EF4-FFF2-40B4-BE49-F238E27FC236}">
                <a16:creationId xmlns:a16="http://schemas.microsoft.com/office/drawing/2014/main" id="{25E5A597-9309-B84B-8BE2-ECB66C76CABE}"/>
              </a:ext>
            </a:extLst>
          </p:cNvPr>
          <p:cNvSpPr txBox="1">
            <a:spLocks noChangeArrowheads="1"/>
          </p:cNvSpPr>
          <p:nvPr/>
        </p:nvSpPr>
        <p:spPr bwMode="auto">
          <a:xfrm>
            <a:off x="266700" y="5307013"/>
            <a:ext cx="1857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altLang="en-US"/>
          </a:p>
        </p:txBody>
      </p:sp>
      <p:sp>
        <p:nvSpPr>
          <p:cNvPr id="1027" name="Title Placeholder 1"/>
          <p:cNvSpPr>
            <a:spLocks noGrp="1"/>
          </p:cNvSpPr>
          <p:nvPr>
            <p:ph type="title"/>
          </p:nvPr>
        </p:nvSpPr>
        <p:spPr bwMode="auto">
          <a:xfrm>
            <a:off x="457200" y="525463"/>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Project Title</a:t>
            </a:r>
          </a:p>
        </p:txBody>
      </p:sp>
      <p:sp>
        <p:nvSpPr>
          <p:cNvPr id="1028" name="Text Placeholder 2"/>
          <p:cNvSpPr>
            <a:spLocks noGrp="1"/>
          </p:cNvSpPr>
          <p:nvPr>
            <p:ph type="body" idx="1"/>
          </p:nvPr>
        </p:nvSpPr>
        <p:spPr bwMode="auto">
          <a:xfrm>
            <a:off x="457200" y="1808163"/>
            <a:ext cx="8229600" cy="2525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Lorem Ipsum</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1029"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73800" y="0"/>
            <a:ext cx="2870200" cy="2379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5599113"/>
            <a:ext cx="9170988" cy="1328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10"/>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68300" y="6019800"/>
            <a:ext cx="174625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44844264"/>
      </p:ext>
    </p:extLst>
  </p:cSld>
  <p:clrMap bg1="lt1" tx1="dk1" bg2="lt2" tx2="dk2" accent1="accent1" accent2="accent2" accent3="accent3" accent4="accent4" accent5="accent5" accent6="accent6" hlink="hlink" folHlink="folHlink"/>
  <p:hf hdr="0"/>
  <p:txStyles>
    <p:titleStyle>
      <a:lvl1pPr algn="l" defTabSz="457200" rtl="0" eaLnBrk="0" fontAlgn="base" hangingPunct="0">
        <a:spcBef>
          <a:spcPct val="0"/>
        </a:spcBef>
        <a:spcAft>
          <a:spcPct val="0"/>
        </a:spcAft>
        <a:defRPr sz="5000" kern="1200">
          <a:solidFill>
            <a:srgbClr val="C28220"/>
          </a:solidFill>
          <a:latin typeface="Georgia"/>
          <a:ea typeface="Georgia" panose="02040502050405020303" pitchFamily="18" charset="0"/>
          <a:cs typeface="Georgia"/>
        </a:defRPr>
      </a:lvl1pPr>
      <a:lvl2pPr algn="l" defTabSz="457200" rtl="0" eaLnBrk="0" fontAlgn="base" hangingPunct="0">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2pPr>
      <a:lvl3pPr algn="l" defTabSz="457200" rtl="0" eaLnBrk="0" fontAlgn="base" hangingPunct="0">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3pPr>
      <a:lvl4pPr algn="l" defTabSz="457200" rtl="0" eaLnBrk="0" fontAlgn="base" hangingPunct="0">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4pPr>
      <a:lvl5pPr algn="l" defTabSz="457200" rtl="0" eaLnBrk="0" fontAlgn="base" hangingPunct="0">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5pPr>
      <a:lvl6pPr marL="457200" algn="l" defTabSz="457200" rtl="0" fontAlgn="base">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6pPr>
      <a:lvl7pPr marL="914400" algn="l" defTabSz="457200" rtl="0" fontAlgn="base">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7pPr>
      <a:lvl8pPr marL="1371600" algn="l" defTabSz="457200" rtl="0" fontAlgn="base">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8pPr>
      <a:lvl9pPr marL="1828800" algn="l" defTabSz="457200" rtl="0" fontAlgn="base">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2200" kern="1200">
          <a:solidFill>
            <a:srgbClr val="2D637F"/>
          </a:solidFill>
          <a:latin typeface="Lucida Grande"/>
          <a:ea typeface="Lucida Grande"/>
          <a:cs typeface="Lucida Grande"/>
        </a:defRPr>
      </a:lvl1pPr>
      <a:lvl2pPr marL="742950" indent="-285750" algn="l" defTabSz="457200" rtl="0" eaLnBrk="0" fontAlgn="base" hangingPunct="0">
        <a:spcBef>
          <a:spcPct val="20000"/>
        </a:spcBef>
        <a:spcAft>
          <a:spcPct val="0"/>
        </a:spcAft>
        <a:buFont typeface="Arial" panose="020B0604020202020204" pitchFamily="34" charset="0"/>
        <a:buChar char="–"/>
        <a:defRPr sz="2000" kern="1200">
          <a:solidFill>
            <a:srgbClr val="2D637F"/>
          </a:solidFill>
          <a:latin typeface="Lucida Grande"/>
          <a:ea typeface="Lucida Grande"/>
          <a:cs typeface="Lucida Grande"/>
        </a:defRPr>
      </a:lvl2pPr>
      <a:lvl3pPr marL="1143000" indent="-228600" algn="l" defTabSz="457200" rtl="0" eaLnBrk="0" fontAlgn="base" hangingPunct="0">
        <a:spcBef>
          <a:spcPct val="20000"/>
        </a:spcBef>
        <a:spcAft>
          <a:spcPct val="0"/>
        </a:spcAft>
        <a:buFont typeface="Arial" panose="020B0604020202020204" pitchFamily="34" charset="0"/>
        <a:buChar char="•"/>
        <a:defRPr kern="1200">
          <a:solidFill>
            <a:srgbClr val="2D637F"/>
          </a:solidFill>
          <a:latin typeface="Lucida Grande"/>
          <a:ea typeface="Lucida Grande"/>
          <a:cs typeface="Lucida Grande"/>
        </a:defRPr>
      </a:lvl3pPr>
      <a:lvl4pPr marL="1600200" indent="-228600" algn="l" defTabSz="457200" rtl="0" eaLnBrk="0" fontAlgn="base" hangingPunct="0">
        <a:spcBef>
          <a:spcPct val="20000"/>
        </a:spcBef>
        <a:spcAft>
          <a:spcPct val="0"/>
        </a:spcAft>
        <a:buFont typeface="Arial" panose="020B0604020202020204" pitchFamily="34" charset="0"/>
        <a:buChar char="–"/>
        <a:defRPr sz="1600" kern="1200">
          <a:solidFill>
            <a:srgbClr val="2D637F"/>
          </a:solidFill>
          <a:latin typeface="Lucida Grande"/>
          <a:ea typeface="Lucida Grande"/>
          <a:cs typeface="Lucida Grande"/>
        </a:defRPr>
      </a:lvl4pPr>
      <a:lvl5pPr marL="2057400" indent="-228600" algn="l" defTabSz="457200" rtl="0" eaLnBrk="0" fontAlgn="base" hangingPunct="0">
        <a:spcBef>
          <a:spcPct val="20000"/>
        </a:spcBef>
        <a:spcAft>
          <a:spcPct val="0"/>
        </a:spcAft>
        <a:buFont typeface="Arial" panose="020B0604020202020204" pitchFamily="34" charset="0"/>
        <a:buChar char="»"/>
        <a:defRPr sz="1400" kern="1200">
          <a:solidFill>
            <a:srgbClr val="2D637F"/>
          </a:solidFill>
          <a:latin typeface="Lucida Grande"/>
          <a:ea typeface="Lucida Grande"/>
          <a:cs typeface="Lucida Grande"/>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9D32F93-50AC-4C46-A5DB-291C60DDB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Picture 4" descr="A picture containing icon&#10;&#10;Description automatically generated">
            <a:extLst>
              <a:ext uri="{FF2B5EF4-FFF2-40B4-BE49-F238E27FC236}">
                <a16:creationId xmlns:a16="http://schemas.microsoft.com/office/drawing/2014/main" id="{D347E9FF-E7A9-59F6-C9A5-B625E678C2B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6977" y="1119116"/>
            <a:ext cx="5465765" cy="2213635"/>
          </a:xfrm>
          <a:prstGeom prst="rect">
            <a:avLst/>
          </a:prstGeom>
        </p:spPr>
      </p:pic>
      <p:sp>
        <p:nvSpPr>
          <p:cNvPr id="12" name="Right Triangle 11">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ctrTitle"/>
          </p:nvPr>
        </p:nvSpPr>
        <p:spPr>
          <a:xfrm>
            <a:off x="966978" y="3429000"/>
            <a:ext cx="6691254" cy="1713305"/>
          </a:xfrm>
        </p:spPr>
        <p:txBody>
          <a:bodyPr anchor="b">
            <a:normAutofit/>
          </a:bodyPr>
          <a:lstStyle/>
          <a:p>
            <a:pPr algn="l"/>
            <a:r>
              <a:rPr lang="en-US" sz="3300" b="1" dirty="0"/>
              <a:t>NON-HUMAN SUBJECTS RESEARCH DETERMINATION </a:t>
            </a:r>
          </a:p>
        </p:txBody>
      </p:sp>
      <p:sp>
        <p:nvSpPr>
          <p:cNvPr id="3" name="Subtitle 2"/>
          <p:cNvSpPr>
            <a:spLocks noGrp="1"/>
          </p:cNvSpPr>
          <p:nvPr>
            <p:ph type="subTitle" idx="1"/>
          </p:nvPr>
        </p:nvSpPr>
        <p:spPr>
          <a:xfrm>
            <a:off x="966977" y="5142305"/>
            <a:ext cx="5490973" cy="753165"/>
          </a:xfrm>
        </p:spPr>
        <p:txBody>
          <a:bodyPr anchor="t">
            <a:normAutofit/>
          </a:bodyPr>
          <a:lstStyle/>
          <a:p>
            <a:pPr algn="l"/>
            <a:r>
              <a:rPr lang="en-US" dirty="0"/>
              <a:t>June 7, 2023</a:t>
            </a:r>
          </a:p>
        </p:txBody>
      </p:sp>
    </p:spTree>
    <p:extLst>
      <p:ext uri="{BB962C8B-B14F-4D97-AF65-F5344CB8AC3E}">
        <p14:creationId xmlns:p14="http://schemas.microsoft.com/office/powerpoint/2010/main" val="10610169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lstStyle/>
          <a:p>
            <a:pPr algn="ctr"/>
            <a:r>
              <a:rPr lang="en-US" dirty="0">
                <a:solidFill>
                  <a:schemeClr val="bg1"/>
                </a:solidFill>
              </a:rPr>
              <a:t>Preparatory to Research</a:t>
            </a:r>
          </a:p>
        </p:txBody>
      </p:sp>
      <p:sp>
        <p:nvSpPr>
          <p:cNvPr id="4" name="Slide Number Placeholder 3"/>
          <p:cNvSpPr>
            <a:spLocks noGrp="1"/>
          </p:cNvSpPr>
          <p:nvPr>
            <p:ph type="sldNum" sz="quarter" idx="12"/>
          </p:nvPr>
        </p:nvSpPr>
        <p:spPr/>
        <p:txBody>
          <a:bodyPr/>
          <a:lstStyle/>
          <a:p>
            <a:fld id="{FC90DB9D-1392-4FC2-903F-60147DD10F4C}" type="slidenum">
              <a:rPr lang="en-US" smtClean="0"/>
              <a:t>10</a:t>
            </a:fld>
            <a:endParaRPr lang="en-US" dirty="0"/>
          </a:p>
        </p:txBody>
      </p:sp>
      <p:sp>
        <p:nvSpPr>
          <p:cNvPr id="7" name="TextBox 6">
            <a:extLst>
              <a:ext uri="{FF2B5EF4-FFF2-40B4-BE49-F238E27FC236}">
                <a16:creationId xmlns:a16="http://schemas.microsoft.com/office/drawing/2014/main" id="{15553662-BD4B-E0EF-1049-271A21AC54F9}"/>
              </a:ext>
            </a:extLst>
          </p:cNvPr>
          <p:cNvSpPr txBox="1"/>
          <p:nvPr/>
        </p:nvSpPr>
        <p:spPr>
          <a:xfrm>
            <a:off x="483781" y="1422024"/>
            <a:ext cx="8176437" cy="3785652"/>
          </a:xfrm>
          <a:prstGeom prst="rect">
            <a:avLst/>
          </a:prstGeom>
          <a:noFill/>
        </p:spPr>
        <p:txBody>
          <a:bodyPr wrap="square">
            <a:spAutoFit/>
          </a:bodyPr>
          <a:lstStyle/>
          <a:p>
            <a:pPr algn="ctr"/>
            <a:r>
              <a:rPr lang="en-US" sz="2400" b="1" dirty="0"/>
              <a:t>Activities (e.g., review of medical data, queries etc.) intended to: develop a research question or hypothesis; prepare a research protocol; write a grant application; or assess the feasibility of conducting a study.</a:t>
            </a:r>
            <a:endParaRPr lang="en-US" sz="2400" dirty="0"/>
          </a:p>
          <a:p>
            <a:pPr marL="342900" indent="-342900">
              <a:buFont typeface="Arial" panose="020B0604020202020204" pitchFamily="34" charset="0"/>
              <a:buChar char="•"/>
            </a:pPr>
            <a:endParaRPr lang="en-US" sz="2400" u="sng" dirty="0"/>
          </a:p>
          <a:p>
            <a:pPr marL="342900" indent="-342900">
              <a:buFont typeface="Arial" panose="020B0604020202020204" pitchFamily="34" charset="0"/>
              <a:buChar char="•"/>
            </a:pPr>
            <a:r>
              <a:rPr lang="en-US" sz="2400" dirty="0"/>
              <a:t>If HIPAA identifiers will be viewed, the investigator must complete a Request for Review of Protected Health Information Preparatory to Research form</a:t>
            </a:r>
          </a:p>
          <a:p>
            <a:pPr marL="342900" indent="-342900">
              <a:buFont typeface="Arial" panose="020B0604020202020204" pitchFamily="34" charset="0"/>
              <a:buChar char="•"/>
            </a:pPr>
            <a:r>
              <a:rPr lang="en-US" sz="2400" dirty="0"/>
              <a:t>If no HIPAA identifiers will be viewed, no certification is needed. </a:t>
            </a:r>
          </a:p>
        </p:txBody>
      </p:sp>
    </p:spTree>
    <p:extLst>
      <p:ext uri="{BB962C8B-B14F-4D97-AF65-F5344CB8AC3E}">
        <p14:creationId xmlns:p14="http://schemas.microsoft.com/office/powerpoint/2010/main" val="34304842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normAutofit fontScale="90000"/>
          </a:bodyPr>
          <a:lstStyle/>
          <a:p>
            <a:pPr algn="ctr"/>
            <a:r>
              <a:rPr lang="en-US" dirty="0">
                <a:solidFill>
                  <a:schemeClr val="bg1"/>
                </a:solidFill>
              </a:rPr>
              <a:t>Quality Improvement/Quality Assurance</a:t>
            </a:r>
          </a:p>
        </p:txBody>
      </p:sp>
      <p:sp>
        <p:nvSpPr>
          <p:cNvPr id="4" name="Slide Number Placeholder 3"/>
          <p:cNvSpPr>
            <a:spLocks noGrp="1"/>
          </p:cNvSpPr>
          <p:nvPr>
            <p:ph type="sldNum" sz="quarter" idx="12"/>
          </p:nvPr>
        </p:nvSpPr>
        <p:spPr/>
        <p:txBody>
          <a:bodyPr/>
          <a:lstStyle/>
          <a:p>
            <a:fld id="{FC90DB9D-1392-4FC2-903F-60147DD10F4C}" type="slidenum">
              <a:rPr lang="en-US" smtClean="0"/>
              <a:t>11</a:t>
            </a:fld>
            <a:endParaRPr lang="en-US" dirty="0"/>
          </a:p>
        </p:txBody>
      </p:sp>
      <p:sp>
        <p:nvSpPr>
          <p:cNvPr id="7" name="TextBox 6">
            <a:extLst>
              <a:ext uri="{FF2B5EF4-FFF2-40B4-BE49-F238E27FC236}">
                <a16:creationId xmlns:a16="http://schemas.microsoft.com/office/drawing/2014/main" id="{15553662-BD4B-E0EF-1049-271A21AC54F9}"/>
              </a:ext>
            </a:extLst>
          </p:cNvPr>
          <p:cNvSpPr txBox="1"/>
          <p:nvPr/>
        </p:nvSpPr>
        <p:spPr>
          <a:xfrm>
            <a:off x="483781" y="1422024"/>
            <a:ext cx="8176437" cy="4955203"/>
          </a:xfrm>
          <a:prstGeom prst="rect">
            <a:avLst/>
          </a:prstGeom>
          <a:noFill/>
        </p:spPr>
        <p:txBody>
          <a:bodyPr wrap="square">
            <a:spAutoFit/>
          </a:bodyPr>
          <a:lstStyle/>
          <a:p>
            <a:pPr algn="ctr"/>
            <a:r>
              <a:rPr lang="en-US" sz="2400" b="1" dirty="0"/>
              <a:t>Activities limited to improvement activities specifically designed to bring about immediate, positive changes in the delivery of health care, programs, or business practices at LSUHSC-NO and associated institutions.</a:t>
            </a:r>
          </a:p>
          <a:p>
            <a:endParaRPr lang="en-US" sz="2400" b="1" dirty="0"/>
          </a:p>
          <a:p>
            <a:r>
              <a:rPr lang="en-US" sz="2400" dirty="0"/>
              <a:t>The intention of the project is not to generate conclusions that can be applied universally, outside of the immediate environment where the project occurred.</a:t>
            </a:r>
          </a:p>
          <a:p>
            <a:endParaRPr lang="en-US" sz="2400" dirty="0"/>
          </a:p>
          <a:p>
            <a:r>
              <a:rPr lang="en-US" sz="2000" i="1" dirty="0">
                <a:latin typeface="Calibri" panose="020F0502020204030204" pitchFamily="34" charset="0"/>
                <a:ea typeface="Calibri" panose="020F0502020204030204" pitchFamily="34" charset="0"/>
              </a:rPr>
              <a:t>U</a:t>
            </a:r>
            <a:r>
              <a:rPr lang="en-US" sz="2000" i="1" dirty="0">
                <a:effectLst/>
                <a:latin typeface="Calibri" panose="020F0502020204030204" pitchFamily="34" charset="0"/>
                <a:ea typeface="Calibri" panose="020F0502020204030204" pitchFamily="34" charset="0"/>
              </a:rPr>
              <a:t>ntested clinical interventions for purposes which include not only improving the quality of care but also collecting information about patient outcomes for the purpose of establishing scientific evidence to determine how well the intervention achieves its intended results, may constitute human subjects research (HSR) </a:t>
            </a:r>
            <a:endParaRPr lang="en-US" sz="2000" i="1" dirty="0"/>
          </a:p>
        </p:txBody>
      </p:sp>
    </p:spTree>
    <p:extLst>
      <p:ext uri="{BB962C8B-B14F-4D97-AF65-F5344CB8AC3E}">
        <p14:creationId xmlns:p14="http://schemas.microsoft.com/office/powerpoint/2010/main" val="7844232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normAutofit/>
          </a:bodyPr>
          <a:lstStyle/>
          <a:p>
            <a:pPr algn="ctr"/>
            <a:r>
              <a:rPr lang="en-US" dirty="0">
                <a:solidFill>
                  <a:schemeClr val="bg1"/>
                </a:solidFill>
              </a:rPr>
              <a:t>Use of Publicly Available Data Sets</a:t>
            </a:r>
          </a:p>
        </p:txBody>
      </p:sp>
      <p:sp>
        <p:nvSpPr>
          <p:cNvPr id="4" name="Slide Number Placeholder 3"/>
          <p:cNvSpPr>
            <a:spLocks noGrp="1"/>
          </p:cNvSpPr>
          <p:nvPr>
            <p:ph type="sldNum" sz="quarter" idx="12"/>
          </p:nvPr>
        </p:nvSpPr>
        <p:spPr/>
        <p:txBody>
          <a:bodyPr/>
          <a:lstStyle/>
          <a:p>
            <a:fld id="{FC90DB9D-1392-4FC2-903F-60147DD10F4C}" type="slidenum">
              <a:rPr lang="en-US" smtClean="0"/>
              <a:t>12</a:t>
            </a:fld>
            <a:endParaRPr lang="en-US" dirty="0"/>
          </a:p>
        </p:txBody>
      </p:sp>
      <p:sp>
        <p:nvSpPr>
          <p:cNvPr id="7" name="TextBox 6">
            <a:extLst>
              <a:ext uri="{FF2B5EF4-FFF2-40B4-BE49-F238E27FC236}">
                <a16:creationId xmlns:a16="http://schemas.microsoft.com/office/drawing/2014/main" id="{15553662-BD4B-E0EF-1049-271A21AC54F9}"/>
              </a:ext>
            </a:extLst>
          </p:cNvPr>
          <p:cNvSpPr txBox="1"/>
          <p:nvPr/>
        </p:nvSpPr>
        <p:spPr>
          <a:xfrm>
            <a:off x="483781" y="1422024"/>
            <a:ext cx="8176437" cy="2677656"/>
          </a:xfrm>
          <a:prstGeom prst="rect">
            <a:avLst/>
          </a:prstGeom>
          <a:noFill/>
        </p:spPr>
        <p:txBody>
          <a:bodyPr wrap="square">
            <a:spAutoFit/>
          </a:bodyPr>
          <a:lstStyle/>
          <a:p>
            <a:pPr algn="ctr"/>
            <a:r>
              <a:rPr lang="en-US" sz="2400" b="1" dirty="0"/>
              <a:t>Analysis of data contained within a publicly available dataset.</a:t>
            </a:r>
          </a:p>
          <a:p>
            <a:endParaRPr lang="en-US" sz="2400" b="1" i="1" dirty="0">
              <a:solidFill>
                <a:srgbClr val="7030A0"/>
              </a:solidFill>
            </a:endParaRPr>
          </a:p>
          <a:p>
            <a:r>
              <a:rPr lang="en-US" sz="2400" i="1" dirty="0">
                <a:solidFill>
                  <a:srgbClr val="7030A0"/>
                </a:solidFill>
              </a:rPr>
              <a:t>Publicly available</a:t>
            </a:r>
            <a:r>
              <a:rPr lang="en-US" sz="2400" dirty="0"/>
              <a:t>: information shared without conditions on use (e.g., there are not requirements of payment/fee to gain access to the data). </a:t>
            </a:r>
          </a:p>
          <a:p>
            <a:endParaRPr lang="en-US" sz="2400" i="1" dirty="0"/>
          </a:p>
          <a:p>
            <a:r>
              <a:rPr lang="en-US" sz="2400" i="1" dirty="0"/>
              <a:t>*Projects involving restricted data sets require IRB review. </a:t>
            </a:r>
            <a:endParaRPr lang="en-US" sz="2000" i="1" dirty="0"/>
          </a:p>
        </p:txBody>
      </p:sp>
    </p:spTree>
    <p:extLst>
      <p:ext uri="{BB962C8B-B14F-4D97-AF65-F5344CB8AC3E}">
        <p14:creationId xmlns:p14="http://schemas.microsoft.com/office/powerpoint/2010/main" val="14963330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normAutofit fontScale="90000"/>
          </a:bodyPr>
          <a:lstStyle/>
          <a:p>
            <a:pPr algn="ctr"/>
            <a:r>
              <a:rPr lang="en-US" dirty="0">
                <a:solidFill>
                  <a:schemeClr val="bg1"/>
                </a:solidFill>
              </a:rPr>
              <a:t>Receipt and/or Analysis of Fully De-Identified Data or Specimens</a:t>
            </a:r>
          </a:p>
        </p:txBody>
      </p:sp>
      <p:sp>
        <p:nvSpPr>
          <p:cNvPr id="4" name="Slide Number Placeholder 3"/>
          <p:cNvSpPr>
            <a:spLocks noGrp="1"/>
          </p:cNvSpPr>
          <p:nvPr>
            <p:ph type="sldNum" sz="quarter" idx="12"/>
          </p:nvPr>
        </p:nvSpPr>
        <p:spPr/>
        <p:txBody>
          <a:bodyPr/>
          <a:lstStyle/>
          <a:p>
            <a:fld id="{FC90DB9D-1392-4FC2-903F-60147DD10F4C}" type="slidenum">
              <a:rPr lang="en-US" smtClean="0"/>
              <a:t>13</a:t>
            </a:fld>
            <a:endParaRPr lang="en-US" dirty="0"/>
          </a:p>
        </p:txBody>
      </p:sp>
      <p:sp>
        <p:nvSpPr>
          <p:cNvPr id="7" name="TextBox 6">
            <a:extLst>
              <a:ext uri="{FF2B5EF4-FFF2-40B4-BE49-F238E27FC236}">
                <a16:creationId xmlns:a16="http://schemas.microsoft.com/office/drawing/2014/main" id="{15553662-BD4B-E0EF-1049-271A21AC54F9}"/>
              </a:ext>
            </a:extLst>
          </p:cNvPr>
          <p:cNvSpPr txBox="1"/>
          <p:nvPr/>
        </p:nvSpPr>
        <p:spPr>
          <a:xfrm>
            <a:off x="483781" y="1422024"/>
            <a:ext cx="8176437" cy="4154984"/>
          </a:xfrm>
          <a:prstGeom prst="rect">
            <a:avLst/>
          </a:prstGeom>
          <a:noFill/>
        </p:spPr>
        <p:txBody>
          <a:bodyPr wrap="square">
            <a:spAutoFit/>
          </a:bodyPr>
          <a:lstStyle/>
          <a:p>
            <a:pPr algn="ctr"/>
            <a:r>
              <a:rPr lang="en-US" sz="2400" b="1" dirty="0"/>
              <a:t>Project is limited to the use of existing and/or prospectively collected de-identified private information and/or human biological specimens .</a:t>
            </a:r>
          </a:p>
          <a:p>
            <a:endParaRPr lang="en-US" sz="2400" b="1" i="1" dirty="0">
              <a:solidFill>
                <a:srgbClr val="7030A0"/>
              </a:solidFill>
            </a:endParaRPr>
          </a:p>
          <a:p>
            <a:r>
              <a:rPr lang="en-US" sz="2400" u="sng" dirty="0"/>
              <a:t>All of the following must be true</a:t>
            </a:r>
            <a:r>
              <a:rPr lang="en-US" sz="2400" dirty="0"/>
              <a:t>: </a:t>
            </a:r>
          </a:p>
          <a:p>
            <a:pPr marL="342900" indent="-342900">
              <a:buFont typeface="Arial" panose="020B0604020202020204" pitchFamily="34" charset="0"/>
              <a:buChar char="•"/>
            </a:pPr>
            <a:r>
              <a:rPr lang="en-US" sz="2400" dirty="0"/>
              <a:t>The information/specimens were not collected for the proposed project</a:t>
            </a:r>
          </a:p>
          <a:p>
            <a:pPr marL="342900" indent="-342900">
              <a:buFont typeface="Arial" panose="020B0604020202020204" pitchFamily="34" charset="0"/>
              <a:buChar char="•"/>
            </a:pPr>
            <a:r>
              <a:rPr lang="en-US" sz="2400" dirty="0"/>
              <a:t>Use of information/specimens is not in violation od the terms of use (</a:t>
            </a:r>
            <a:r>
              <a:rPr lang="en-US" sz="2400" i="1" dirty="0"/>
              <a:t>see Consent Forms</a:t>
            </a:r>
            <a:r>
              <a:rPr lang="en-US" sz="2400" dirty="0"/>
              <a:t>) </a:t>
            </a:r>
          </a:p>
          <a:p>
            <a:pPr marL="342900" indent="-342900">
              <a:buFont typeface="Arial" panose="020B0604020202020204" pitchFamily="34" charset="0"/>
              <a:buChar char="•"/>
            </a:pPr>
            <a:r>
              <a:rPr lang="en-US" sz="2400" dirty="0"/>
              <a:t>LSUHSC investigators will only receive information/specimens that are fully de-identified</a:t>
            </a:r>
          </a:p>
        </p:txBody>
      </p:sp>
    </p:spTree>
    <p:extLst>
      <p:ext uri="{BB962C8B-B14F-4D97-AF65-F5344CB8AC3E}">
        <p14:creationId xmlns:p14="http://schemas.microsoft.com/office/powerpoint/2010/main" val="10723531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normAutofit fontScale="90000"/>
          </a:bodyPr>
          <a:lstStyle/>
          <a:p>
            <a:pPr algn="ctr"/>
            <a:r>
              <a:rPr lang="en-US" dirty="0">
                <a:solidFill>
                  <a:schemeClr val="bg1"/>
                </a:solidFill>
              </a:rPr>
              <a:t>Providing Information/Specimens Outside of LSUHSC-NO for Research</a:t>
            </a:r>
          </a:p>
        </p:txBody>
      </p:sp>
      <p:sp>
        <p:nvSpPr>
          <p:cNvPr id="4" name="Slide Number Placeholder 3"/>
          <p:cNvSpPr>
            <a:spLocks noGrp="1"/>
          </p:cNvSpPr>
          <p:nvPr>
            <p:ph type="sldNum" sz="quarter" idx="12"/>
          </p:nvPr>
        </p:nvSpPr>
        <p:spPr/>
        <p:txBody>
          <a:bodyPr/>
          <a:lstStyle/>
          <a:p>
            <a:fld id="{FC90DB9D-1392-4FC2-903F-60147DD10F4C}" type="slidenum">
              <a:rPr lang="en-US" smtClean="0"/>
              <a:t>14</a:t>
            </a:fld>
            <a:endParaRPr lang="en-US" dirty="0"/>
          </a:p>
        </p:txBody>
      </p:sp>
      <p:sp>
        <p:nvSpPr>
          <p:cNvPr id="7" name="TextBox 6">
            <a:extLst>
              <a:ext uri="{FF2B5EF4-FFF2-40B4-BE49-F238E27FC236}">
                <a16:creationId xmlns:a16="http://schemas.microsoft.com/office/drawing/2014/main" id="{15553662-BD4B-E0EF-1049-271A21AC54F9}"/>
              </a:ext>
            </a:extLst>
          </p:cNvPr>
          <p:cNvSpPr txBox="1"/>
          <p:nvPr/>
        </p:nvSpPr>
        <p:spPr>
          <a:xfrm>
            <a:off x="483781" y="1422024"/>
            <a:ext cx="8176437" cy="4893647"/>
          </a:xfrm>
          <a:prstGeom prst="rect">
            <a:avLst/>
          </a:prstGeom>
          <a:noFill/>
        </p:spPr>
        <p:txBody>
          <a:bodyPr wrap="square">
            <a:spAutoFit/>
          </a:bodyPr>
          <a:lstStyle/>
          <a:p>
            <a:pPr algn="ctr"/>
            <a:r>
              <a:rPr lang="en-US" sz="2400" b="1" dirty="0"/>
              <a:t>Activities limited to providing existing information and/or human biological specimens outside of LSUHSC-NO and/or its affiliates.</a:t>
            </a:r>
          </a:p>
          <a:p>
            <a:endParaRPr lang="en-US" sz="2400" b="1" i="1" dirty="0">
              <a:solidFill>
                <a:srgbClr val="7030A0"/>
              </a:solidFill>
            </a:endParaRPr>
          </a:p>
          <a:p>
            <a:r>
              <a:rPr lang="en-US" sz="2400" u="sng" dirty="0"/>
              <a:t>All of the following must be true</a:t>
            </a:r>
            <a:r>
              <a:rPr lang="en-US" sz="2400" dirty="0"/>
              <a:t>: </a:t>
            </a:r>
          </a:p>
          <a:p>
            <a:pPr marL="342900" indent="-342900">
              <a:buFont typeface="Arial" panose="020B0604020202020204" pitchFamily="34" charset="0"/>
              <a:buChar char="•"/>
            </a:pPr>
            <a:r>
              <a:rPr lang="en-US" sz="2400" dirty="0"/>
              <a:t>The information/specimens are pre-existing </a:t>
            </a:r>
          </a:p>
          <a:p>
            <a:pPr marL="342900" indent="-342900">
              <a:buFont typeface="Arial" panose="020B0604020202020204" pitchFamily="34" charset="0"/>
              <a:buChar char="•"/>
            </a:pPr>
            <a:r>
              <a:rPr lang="en-US" sz="2400" dirty="0"/>
              <a:t>The information/specimens were not collected for the project proposed by individuals receiving information/specimens</a:t>
            </a:r>
          </a:p>
          <a:p>
            <a:pPr marL="342900" indent="-342900">
              <a:buFont typeface="Arial" panose="020B0604020202020204" pitchFamily="34" charset="0"/>
              <a:buChar char="•"/>
            </a:pPr>
            <a:r>
              <a:rPr lang="en-US" sz="2400" dirty="0"/>
              <a:t>No results will be given back to LSUHSC </a:t>
            </a:r>
          </a:p>
          <a:p>
            <a:pPr marL="342900" indent="-342900">
              <a:buFont typeface="Arial" panose="020B0604020202020204" pitchFamily="34" charset="0"/>
              <a:buChar char="•"/>
            </a:pPr>
            <a:r>
              <a:rPr lang="en-US" sz="2400" dirty="0"/>
              <a:t>The individual at LSUHSC releasing the information/ specimens is not working in collaboration with the recipients on the proposed project (</a:t>
            </a:r>
            <a:r>
              <a:rPr lang="en-US" sz="2400" i="1" dirty="0"/>
              <a:t>i.e., provider is not an “investigator</a:t>
            </a:r>
            <a:r>
              <a:rPr lang="en-US" sz="2400" dirty="0"/>
              <a:t>”)</a:t>
            </a:r>
          </a:p>
        </p:txBody>
      </p:sp>
    </p:spTree>
    <p:extLst>
      <p:ext uri="{BB962C8B-B14F-4D97-AF65-F5344CB8AC3E}">
        <p14:creationId xmlns:p14="http://schemas.microsoft.com/office/powerpoint/2010/main" val="3992973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normAutofit/>
          </a:bodyPr>
          <a:lstStyle/>
          <a:p>
            <a:pPr algn="ctr"/>
            <a:r>
              <a:rPr lang="en-US" dirty="0">
                <a:solidFill>
                  <a:schemeClr val="bg1"/>
                </a:solidFill>
              </a:rPr>
              <a:t>Public Health Surveillance Activities </a:t>
            </a:r>
          </a:p>
        </p:txBody>
      </p:sp>
      <p:sp>
        <p:nvSpPr>
          <p:cNvPr id="4" name="Slide Number Placeholder 3"/>
          <p:cNvSpPr>
            <a:spLocks noGrp="1"/>
          </p:cNvSpPr>
          <p:nvPr>
            <p:ph type="sldNum" sz="quarter" idx="12"/>
          </p:nvPr>
        </p:nvSpPr>
        <p:spPr/>
        <p:txBody>
          <a:bodyPr/>
          <a:lstStyle/>
          <a:p>
            <a:fld id="{FC90DB9D-1392-4FC2-903F-60147DD10F4C}" type="slidenum">
              <a:rPr lang="en-US" smtClean="0"/>
              <a:t>15</a:t>
            </a:fld>
            <a:endParaRPr lang="en-US" dirty="0"/>
          </a:p>
        </p:txBody>
      </p:sp>
      <p:sp>
        <p:nvSpPr>
          <p:cNvPr id="7" name="TextBox 6">
            <a:extLst>
              <a:ext uri="{FF2B5EF4-FFF2-40B4-BE49-F238E27FC236}">
                <a16:creationId xmlns:a16="http://schemas.microsoft.com/office/drawing/2014/main" id="{15553662-BD4B-E0EF-1049-271A21AC54F9}"/>
              </a:ext>
            </a:extLst>
          </p:cNvPr>
          <p:cNvSpPr txBox="1"/>
          <p:nvPr/>
        </p:nvSpPr>
        <p:spPr>
          <a:xfrm>
            <a:off x="483781" y="1422024"/>
            <a:ext cx="8176437" cy="3416320"/>
          </a:xfrm>
          <a:prstGeom prst="rect">
            <a:avLst/>
          </a:prstGeom>
          <a:noFill/>
        </p:spPr>
        <p:txBody>
          <a:bodyPr wrap="square">
            <a:spAutoFit/>
          </a:bodyPr>
          <a:lstStyle/>
          <a:p>
            <a:pPr algn="ctr"/>
            <a:r>
              <a:rPr lang="en-US" sz="2400" b="1" dirty="0"/>
              <a:t>Activities involving the collection and testing of information or biospecimens, conducted, supported, requested, ordered, required, or authorized by a public health authority. Such activities are limited to those necessary to allow a public health authority to identify, monitor, assess, or investigate potential public health signals, onsets of disease outbreaks, or conditions of public health importance (including trends, signals, risk factors, patterns in diseases, or increases in injuries from using consumer products). </a:t>
            </a:r>
            <a:endParaRPr lang="en-US" sz="2400" dirty="0"/>
          </a:p>
        </p:txBody>
      </p:sp>
    </p:spTree>
    <p:extLst>
      <p:ext uri="{BB962C8B-B14F-4D97-AF65-F5344CB8AC3E}">
        <p14:creationId xmlns:p14="http://schemas.microsoft.com/office/powerpoint/2010/main" val="4831304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9D32F93-50AC-4C46-A5DB-291C60DDB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ight Triangle 11">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ctrTitle"/>
          </p:nvPr>
        </p:nvSpPr>
        <p:spPr>
          <a:xfrm>
            <a:off x="1225098" y="2355112"/>
            <a:ext cx="6691254" cy="1713305"/>
          </a:xfrm>
        </p:spPr>
        <p:txBody>
          <a:bodyPr anchor="b">
            <a:normAutofit/>
          </a:bodyPr>
          <a:lstStyle/>
          <a:p>
            <a:r>
              <a:rPr lang="en-US" sz="3300" b="1" dirty="0"/>
              <a:t>HOW TO REQUEST A NON-HUMAN SUBJECTS RESEARCH DETERMINATION</a:t>
            </a:r>
            <a:br>
              <a:rPr lang="en-US" sz="3300" b="1" dirty="0"/>
            </a:br>
            <a:endParaRPr lang="en-US" sz="3300" b="1" dirty="0"/>
          </a:p>
        </p:txBody>
      </p:sp>
    </p:spTree>
    <p:extLst>
      <p:ext uri="{BB962C8B-B14F-4D97-AF65-F5344CB8AC3E}">
        <p14:creationId xmlns:p14="http://schemas.microsoft.com/office/powerpoint/2010/main" val="320158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normAutofit/>
          </a:bodyPr>
          <a:lstStyle/>
          <a:p>
            <a:pPr algn="ctr"/>
            <a:r>
              <a:rPr lang="en-US" dirty="0">
                <a:solidFill>
                  <a:schemeClr val="bg1"/>
                </a:solidFill>
              </a:rPr>
              <a:t>Kuali Submission</a:t>
            </a:r>
          </a:p>
        </p:txBody>
      </p:sp>
      <p:sp>
        <p:nvSpPr>
          <p:cNvPr id="4" name="Slide Number Placeholder 3"/>
          <p:cNvSpPr>
            <a:spLocks noGrp="1"/>
          </p:cNvSpPr>
          <p:nvPr>
            <p:ph type="sldNum" sz="quarter" idx="12"/>
          </p:nvPr>
        </p:nvSpPr>
        <p:spPr/>
        <p:txBody>
          <a:bodyPr/>
          <a:lstStyle/>
          <a:p>
            <a:fld id="{FC90DB9D-1392-4FC2-903F-60147DD10F4C}" type="slidenum">
              <a:rPr lang="en-US" smtClean="0"/>
              <a:t>17</a:t>
            </a:fld>
            <a:endParaRPr lang="en-US" dirty="0"/>
          </a:p>
        </p:txBody>
      </p:sp>
      <p:sp>
        <p:nvSpPr>
          <p:cNvPr id="7" name="TextBox 6">
            <a:extLst>
              <a:ext uri="{FF2B5EF4-FFF2-40B4-BE49-F238E27FC236}">
                <a16:creationId xmlns:a16="http://schemas.microsoft.com/office/drawing/2014/main" id="{15553662-BD4B-E0EF-1049-271A21AC54F9}"/>
              </a:ext>
            </a:extLst>
          </p:cNvPr>
          <p:cNvSpPr txBox="1"/>
          <p:nvPr/>
        </p:nvSpPr>
        <p:spPr>
          <a:xfrm>
            <a:off x="483781" y="1284036"/>
            <a:ext cx="8176437" cy="5262979"/>
          </a:xfrm>
          <a:prstGeom prst="rect">
            <a:avLst/>
          </a:prstGeom>
          <a:noFill/>
        </p:spPr>
        <p:txBody>
          <a:bodyPr wrap="square">
            <a:spAutoFit/>
          </a:bodyPr>
          <a:lstStyle/>
          <a:p>
            <a:pPr algn="ctr"/>
            <a:r>
              <a:rPr lang="en-US" sz="2400" b="1" dirty="0"/>
              <a:t>All research applications for IRB review are submitted through the Kuali Research (KR) electronic submission platform. Select the protocol type of </a:t>
            </a:r>
            <a:r>
              <a:rPr lang="en-US" sz="2400" b="1" i="1" dirty="0"/>
              <a:t>Not Human Subjects Research </a:t>
            </a:r>
            <a:r>
              <a:rPr lang="en-US" sz="2400" b="1" dirty="0"/>
              <a:t>and follow the instructions provided in the form. </a:t>
            </a:r>
          </a:p>
          <a:p>
            <a:pPr algn="ctr"/>
            <a:endParaRPr lang="en-US" sz="2400" b="1" dirty="0"/>
          </a:p>
          <a:p>
            <a:pPr marL="285750" indent="-285750">
              <a:buFont typeface="Arial" panose="020B0604020202020204" pitchFamily="34" charset="0"/>
              <a:buChar char="•"/>
            </a:pPr>
            <a:r>
              <a:rPr lang="en-US" dirty="0"/>
              <a:t>Depending on the activity under consideration, a HSR determination may be made as you are entering information in the form. In this case, you will be instructed to select a different research protocol type and complete the application for review by the IRB.</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If an HSR determination is not made during data entry, complete and submit the form for review by IRB Office staff.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If the staff determination is NHSR, IRB oversight is not required. You will receive a system-generated notification to this effect, which can serve as documentation of review and determination if and when requested by journals, funding agencies, or other entities.</a:t>
            </a:r>
          </a:p>
        </p:txBody>
      </p:sp>
    </p:spTree>
    <p:extLst>
      <p:ext uri="{BB962C8B-B14F-4D97-AF65-F5344CB8AC3E}">
        <p14:creationId xmlns:p14="http://schemas.microsoft.com/office/powerpoint/2010/main" val="17343548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30D7475E-001E-403A-B079-61AD31A423C6}"/>
              </a:ext>
            </a:extLst>
          </p:cNvPr>
          <p:cNvSpPr>
            <a:spLocks noGrp="1"/>
          </p:cNvSpPr>
          <p:nvPr>
            <p:ph type="sldNum" sz="quarter" idx="12"/>
          </p:nvPr>
        </p:nvSpPr>
        <p:spPr/>
        <p:txBody>
          <a:bodyPr/>
          <a:lstStyle/>
          <a:p>
            <a:fld id="{FC90DB9D-1392-4FC2-903F-60147DD10F4C}" type="slidenum">
              <a:rPr lang="en-US" smtClean="0"/>
              <a:t>18</a:t>
            </a:fld>
            <a:endParaRPr lang="en-US"/>
          </a:p>
        </p:txBody>
      </p:sp>
      <p:sp>
        <p:nvSpPr>
          <p:cNvPr id="6" name="Title 1">
            <a:extLst>
              <a:ext uri="{FF2B5EF4-FFF2-40B4-BE49-F238E27FC236}">
                <a16:creationId xmlns:a16="http://schemas.microsoft.com/office/drawing/2014/main" id="{B9139893-535B-4CA2-8685-5E33F16FA68D}"/>
              </a:ext>
            </a:extLst>
          </p:cNvPr>
          <p:cNvSpPr>
            <a:spLocks noGrp="1"/>
          </p:cNvSpPr>
          <p:nvPr>
            <p:ph type="title"/>
          </p:nvPr>
        </p:nvSpPr>
        <p:spPr>
          <a:xfrm>
            <a:off x="0" y="1"/>
            <a:ext cx="9144000" cy="1143000"/>
          </a:xfrm>
          <a:solidFill>
            <a:srgbClr val="7030A0"/>
          </a:solidFill>
        </p:spPr>
        <p:txBody>
          <a:bodyPr>
            <a:noAutofit/>
          </a:bodyPr>
          <a:lstStyle/>
          <a:p>
            <a:pPr algn="ctr"/>
            <a:r>
              <a:rPr lang="en-US" dirty="0">
                <a:solidFill>
                  <a:schemeClr val="bg1"/>
                </a:solidFill>
              </a:rPr>
              <a:t>Save the Date!</a:t>
            </a:r>
          </a:p>
        </p:txBody>
      </p:sp>
      <p:graphicFrame>
        <p:nvGraphicFramePr>
          <p:cNvPr id="2" name="Table 2">
            <a:extLst>
              <a:ext uri="{FF2B5EF4-FFF2-40B4-BE49-F238E27FC236}">
                <a16:creationId xmlns:a16="http://schemas.microsoft.com/office/drawing/2014/main" id="{C442D257-FA15-3874-E5B5-FBC958964C9B}"/>
              </a:ext>
            </a:extLst>
          </p:cNvPr>
          <p:cNvGraphicFramePr>
            <a:graphicFrameLocks noGrp="1"/>
          </p:cNvGraphicFramePr>
          <p:nvPr>
            <p:extLst>
              <p:ext uri="{D42A27DB-BD31-4B8C-83A1-F6EECF244321}">
                <p14:modId xmlns:p14="http://schemas.microsoft.com/office/powerpoint/2010/main" val="829891158"/>
              </p:ext>
            </p:extLst>
          </p:nvPr>
        </p:nvGraphicFramePr>
        <p:xfrm>
          <a:off x="440266" y="1397000"/>
          <a:ext cx="8421510" cy="741680"/>
        </p:xfrm>
        <a:graphic>
          <a:graphicData uri="http://schemas.openxmlformats.org/drawingml/2006/table">
            <a:tbl>
              <a:tblPr firstRow="1" bandRow="1">
                <a:tableStyleId>{D27102A9-8310-4765-A935-A1911B00CA55}</a:tableStyleId>
              </a:tblPr>
              <a:tblGrid>
                <a:gridCol w="1693336">
                  <a:extLst>
                    <a:ext uri="{9D8B030D-6E8A-4147-A177-3AD203B41FA5}">
                      <a16:colId xmlns:a16="http://schemas.microsoft.com/office/drawing/2014/main" val="1654091412"/>
                    </a:ext>
                  </a:extLst>
                </a:gridCol>
                <a:gridCol w="1456266">
                  <a:extLst>
                    <a:ext uri="{9D8B030D-6E8A-4147-A177-3AD203B41FA5}">
                      <a16:colId xmlns:a16="http://schemas.microsoft.com/office/drawing/2014/main" val="471108276"/>
                    </a:ext>
                  </a:extLst>
                </a:gridCol>
                <a:gridCol w="5271908">
                  <a:extLst>
                    <a:ext uri="{9D8B030D-6E8A-4147-A177-3AD203B41FA5}">
                      <a16:colId xmlns:a16="http://schemas.microsoft.com/office/drawing/2014/main" val="2039893146"/>
                    </a:ext>
                  </a:extLst>
                </a:gridCol>
              </a:tblGrid>
              <a:tr h="370840">
                <a:tc>
                  <a:txBody>
                    <a:bodyPr/>
                    <a:lstStyle/>
                    <a:p>
                      <a:r>
                        <a:rPr lang="en-US" dirty="0"/>
                        <a:t>Date</a:t>
                      </a:r>
                    </a:p>
                  </a:txBody>
                  <a:tcPr/>
                </a:tc>
                <a:tc>
                  <a:txBody>
                    <a:bodyPr/>
                    <a:lstStyle/>
                    <a:p>
                      <a:r>
                        <a:rPr lang="en-US" dirty="0"/>
                        <a:t>Time</a:t>
                      </a:r>
                    </a:p>
                  </a:txBody>
                  <a:tcPr/>
                </a:tc>
                <a:tc>
                  <a:txBody>
                    <a:bodyPr/>
                    <a:lstStyle/>
                    <a:p>
                      <a:r>
                        <a:rPr lang="en-US" dirty="0"/>
                        <a:t>Topic</a:t>
                      </a:r>
                    </a:p>
                  </a:txBody>
                  <a:tcPr/>
                </a:tc>
                <a:extLst>
                  <a:ext uri="{0D108BD9-81ED-4DB2-BD59-A6C34878D82A}">
                    <a16:rowId xmlns:a16="http://schemas.microsoft.com/office/drawing/2014/main" val="3304414185"/>
                  </a:ext>
                </a:extLst>
              </a:tr>
              <a:tr h="370840">
                <a:tc>
                  <a:txBody>
                    <a:bodyPr/>
                    <a:lstStyle/>
                    <a:p>
                      <a:r>
                        <a:rPr lang="en-US" dirty="0"/>
                        <a:t>07/05/2023</a:t>
                      </a:r>
                    </a:p>
                  </a:txBody>
                  <a:tcPr/>
                </a:tc>
                <a:tc>
                  <a:txBody>
                    <a:bodyPr/>
                    <a:lstStyle/>
                    <a:p>
                      <a:r>
                        <a:rPr lang="en-US" dirty="0"/>
                        <a:t>12:00PM</a:t>
                      </a:r>
                    </a:p>
                  </a:txBody>
                  <a:tcPr/>
                </a:tc>
                <a:tc>
                  <a:txBody>
                    <a:bodyPr/>
                    <a:lstStyle/>
                    <a:p>
                      <a:r>
                        <a:rPr lang="en-US" dirty="0"/>
                        <a:t>Reliance</a:t>
                      </a:r>
                    </a:p>
                  </a:txBody>
                  <a:tcPr/>
                </a:tc>
                <a:extLst>
                  <a:ext uri="{0D108BD9-81ED-4DB2-BD59-A6C34878D82A}">
                    <a16:rowId xmlns:a16="http://schemas.microsoft.com/office/drawing/2014/main" val="1370408865"/>
                  </a:ext>
                </a:extLst>
              </a:tr>
            </a:tbl>
          </a:graphicData>
        </a:graphic>
      </p:graphicFrame>
    </p:spTree>
    <p:extLst>
      <p:ext uri="{BB962C8B-B14F-4D97-AF65-F5344CB8AC3E}">
        <p14:creationId xmlns:p14="http://schemas.microsoft.com/office/powerpoint/2010/main" val="35490996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90DB9D-1392-4FC2-903F-60147DD10F4C}" type="slidenum">
              <a:rPr lang="en-US" smtClean="0"/>
              <a:t>19</a:t>
            </a:fld>
            <a:endParaRPr lang="en-US"/>
          </a:p>
        </p:txBody>
      </p:sp>
      <p:pic>
        <p:nvPicPr>
          <p:cNvPr id="1026" name="Picture 2" descr="Question Fun Emoji - Smiley, HD Png Download - kin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5452" y="754139"/>
            <a:ext cx="8191500" cy="514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246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lstStyle/>
          <a:p>
            <a:pPr algn="ctr"/>
            <a:r>
              <a:rPr lang="en-US" dirty="0">
                <a:solidFill>
                  <a:schemeClr val="bg1"/>
                </a:solidFill>
              </a:rPr>
              <a:t>Objectives</a:t>
            </a:r>
          </a:p>
        </p:txBody>
      </p:sp>
      <p:sp>
        <p:nvSpPr>
          <p:cNvPr id="3" name="TextBox 2"/>
          <p:cNvSpPr txBox="1"/>
          <p:nvPr/>
        </p:nvSpPr>
        <p:spPr>
          <a:xfrm>
            <a:off x="448321" y="1511560"/>
            <a:ext cx="8434421" cy="3231654"/>
          </a:xfrm>
          <a:prstGeom prst="rect">
            <a:avLst/>
          </a:prstGeom>
          <a:noFill/>
        </p:spPr>
        <p:txBody>
          <a:bodyPr wrap="square" rtlCol="0">
            <a:spAutoFit/>
          </a:bodyPr>
          <a:lstStyle/>
          <a:p>
            <a:pPr marL="457200" indent="-457200">
              <a:buClr>
                <a:schemeClr val="accent4"/>
              </a:buClr>
              <a:buFont typeface="Wingdings" panose="05000000000000000000" pitchFamily="2" charset="2"/>
              <a:buChar char="§"/>
            </a:pPr>
            <a:r>
              <a:rPr lang="en-US" sz="2800" dirty="0"/>
              <a:t>To provide guidance for research investigators and study teams on what activities constitute human subjects research.</a:t>
            </a:r>
          </a:p>
          <a:p>
            <a:pPr marL="457200" indent="-457200">
              <a:buClr>
                <a:schemeClr val="accent4"/>
              </a:buClr>
              <a:buFont typeface="Wingdings" panose="05000000000000000000" pitchFamily="2" charset="2"/>
              <a:buChar char="§"/>
            </a:pPr>
            <a:r>
              <a:rPr lang="en-US" sz="2800" dirty="0"/>
              <a:t>To provide guidance to investigators and study teams on how to request a non-human subjects research determination.</a:t>
            </a:r>
          </a:p>
          <a:p>
            <a:pPr marL="457200" indent="-457200">
              <a:buClr>
                <a:schemeClr val="accent4"/>
              </a:buClr>
              <a:buFont typeface="Wingdings" panose="05000000000000000000" pitchFamily="2" charset="2"/>
              <a:buChar char="§"/>
            </a:pPr>
            <a:endParaRPr lang="en-US" sz="3600" dirty="0"/>
          </a:p>
        </p:txBody>
      </p:sp>
      <p:sp>
        <p:nvSpPr>
          <p:cNvPr id="4" name="Slide Number Placeholder 3"/>
          <p:cNvSpPr>
            <a:spLocks noGrp="1"/>
          </p:cNvSpPr>
          <p:nvPr>
            <p:ph type="sldNum" sz="quarter" idx="12"/>
          </p:nvPr>
        </p:nvSpPr>
        <p:spPr/>
        <p:txBody>
          <a:bodyPr/>
          <a:lstStyle/>
          <a:p>
            <a:fld id="{FC90DB9D-1392-4FC2-903F-60147DD10F4C}" type="slidenum">
              <a:rPr lang="en-US" smtClean="0"/>
              <a:t>2</a:t>
            </a:fld>
            <a:endParaRPr lang="en-US" dirty="0"/>
          </a:p>
        </p:txBody>
      </p:sp>
    </p:spTree>
    <p:extLst>
      <p:ext uri="{BB962C8B-B14F-4D97-AF65-F5344CB8AC3E}">
        <p14:creationId xmlns:p14="http://schemas.microsoft.com/office/powerpoint/2010/main" val="2903704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lstStyle/>
          <a:p>
            <a:pPr algn="ctr"/>
            <a:r>
              <a:rPr lang="en-US" dirty="0">
                <a:solidFill>
                  <a:schemeClr val="bg1"/>
                </a:solidFill>
              </a:rPr>
              <a:t>Human Subjects Research </a:t>
            </a:r>
          </a:p>
        </p:txBody>
      </p:sp>
      <p:sp>
        <p:nvSpPr>
          <p:cNvPr id="3" name="TextBox 2"/>
          <p:cNvSpPr txBox="1"/>
          <p:nvPr/>
        </p:nvSpPr>
        <p:spPr>
          <a:xfrm>
            <a:off x="354789" y="1355420"/>
            <a:ext cx="8434421" cy="2677656"/>
          </a:xfrm>
          <a:prstGeom prst="rect">
            <a:avLst/>
          </a:prstGeom>
          <a:noFill/>
        </p:spPr>
        <p:txBody>
          <a:bodyPr wrap="square" rtlCol="0">
            <a:spAutoFit/>
          </a:bodyPr>
          <a:lstStyle/>
          <a:p>
            <a:pPr algn="ctr">
              <a:buClr>
                <a:schemeClr val="accent4"/>
              </a:buClr>
            </a:pPr>
            <a:r>
              <a:rPr lang="en-US" sz="2800" b="0" i="0" dirty="0">
                <a:effectLst/>
                <a:latin typeface="Calibri" panose="020F0502020204030204" pitchFamily="34" charset="0"/>
                <a:cs typeface="Calibri" panose="020F0502020204030204" pitchFamily="34" charset="0"/>
              </a:rPr>
              <a:t>The IRB is responsible for reviewing human subject research (HSR). Any activity that meets the </a:t>
            </a:r>
            <a:r>
              <a:rPr lang="en-US" sz="2800" i="0" dirty="0">
                <a:effectLst/>
                <a:latin typeface="Calibri" panose="020F0502020204030204" pitchFamily="34" charset="0"/>
                <a:cs typeface="Calibri" panose="020F0502020204030204" pitchFamily="34" charset="0"/>
              </a:rPr>
              <a:t>regulatory definitions </a:t>
            </a:r>
            <a:r>
              <a:rPr lang="en-US" sz="2800" b="0" i="0" dirty="0">
                <a:effectLst/>
                <a:latin typeface="Calibri" panose="020F0502020204030204" pitchFamily="34" charset="0"/>
                <a:cs typeface="Calibri" panose="020F0502020204030204" pitchFamily="34" charset="0"/>
              </a:rPr>
              <a:t>of </a:t>
            </a:r>
            <a:r>
              <a:rPr lang="en-US" sz="2800" b="0" i="1" dirty="0">
                <a:solidFill>
                  <a:srgbClr val="7030A0"/>
                </a:solidFill>
                <a:effectLst/>
                <a:latin typeface="Calibri" panose="020F0502020204030204" pitchFamily="34" charset="0"/>
                <a:cs typeface="Calibri" panose="020F0502020204030204" pitchFamily="34" charset="0"/>
              </a:rPr>
              <a:t>Research </a:t>
            </a:r>
            <a:r>
              <a:rPr lang="en-US" sz="2800" b="0" i="0" dirty="0">
                <a:effectLst/>
                <a:latin typeface="Calibri" panose="020F0502020204030204" pitchFamily="34" charset="0"/>
                <a:cs typeface="Calibri" panose="020F0502020204030204" pitchFamily="34" charset="0"/>
              </a:rPr>
              <a:t>AND </a:t>
            </a:r>
            <a:r>
              <a:rPr lang="en-US" sz="2800" b="0" i="1" dirty="0">
                <a:solidFill>
                  <a:srgbClr val="7030A0"/>
                </a:solidFill>
                <a:effectLst/>
                <a:latin typeface="Calibri" panose="020F0502020204030204" pitchFamily="34" charset="0"/>
                <a:cs typeface="Calibri" panose="020F0502020204030204" pitchFamily="34" charset="0"/>
              </a:rPr>
              <a:t>Human Subjects</a:t>
            </a:r>
            <a:r>
              <a:rPr lang="en-US" sz="2800" b="0" i="0" dirty="0">
                <a:solidFill>
                  <a:srgbClr val="7030A0"/>
                </a:solidFill>
                <a:effectLst/>
                <a:latin typeface="Calibri" panose="020F0502020204030204" pitchFamily="34" charset="0"/>
                <a:cs typeface="Calibri" panose="020F0502020204030204" pitchFamily="34" charset="0"/>
              </a:rPr>
              <a:t> </a:t>
            </a:r>
            <a:r>
              <a:rPr lang="en-US" sz="2800" b="0" i="0" dirty="0">
                <a:effectLst/>
                <a:latin typeface="Calibri" panose="020F0502020204030204" pitchFamily="34" charset="0"/>
                <a:cs typeface="Calibri" panose="020F0502020204030204" pitchFamily="34" charset="0"/>
              </a:rPr>
              <a:t>as defined by the Department of Health and Human Services and Food and Drug Administration requires review and approval by the LSUHSC-NO IRB prior to implementation.</a:t>
            </a:r>
            <a:endParaRPr lang="en-US" sz="2800" dirty="0">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12"/>
          </p:nvPr>
        </p:nvSpPr>
        <p:spPr/>
        <p:txBody>
          <a:bodyPr/>
          <a:lstStyle/>
          <a:p>
            <a:fld id="{FC90DB9D-1392-4FC2-903F-60147DD10F4C}" type="slidenum">
              <a:rPr lang="en-US" smtClean="0"/>
              <a:t>3</a:t>
            </a:fld>
            <a:endParaRPr lang="en-US" dirty="0"/>
          </a:p>
        </p:txBody>
      </p:sp>
    </p:spTree>
    <p:extLst>
      <p:ext uri="{BB962C8B-B14F-4D97-AF65-F5344CB8AC3E}">
        <p14:creationId xmlns:p14="http://schemas.microsoft.com/office/powerpoint/2010/main" val="16619864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lstStyle/>
          <a:p>
            <a:pPr algn="ctr"/>
            <a:r>
              <a:rPr lang="en-US" dirty="0">
                <a:solidFill>
                  <a:schemeClr val="bg1"/>
                </a:solidFill>
              </a:rPr>
              <a:t>What is Research?</a:t>
            </a:r>
          </a:p>
        </p:txBody>
      </p:sp>
      <p:sp>
        <p:nvSpPr>
          <p:cNvPr id="3" name="TextBox 2"/>
          <p:cNvSpPr txBox="1"/>
          <p:nvPr/>
        </p:nvSpPr>
        <p:spPr>
          <a:xfrm>
            <a:off x="354789" y="1355420"/>
            <a:ext cx="8434421" cy="5139869"/>
          </a:xfrm>
          <a:prstGeom prst="rect">
            <a:avLst/>
          </a:prstGeom>
          <a:noFill/>
        </p:spPr>
        <p:txBody>
          <a:bodyPr wrap="square" rtlCol="0">
            <a:spAutoFit/>
          </a:bodyPr>
          <a:lstStyle/>
          <a:p>
            <a:pPr marL="457200" indent="-457200">
              <a:spcAft>
                <a:spcPts val="1200"/>
              </a:spcAft>
              <a:buClr>
                <a:srgbClr val="FFC000"/>
              </a:buClr>
              <a:buSzPct val="120000"/>
              <a:buFont typeface="Wingdings" panose="05000000000000000000" pitchFamily="2" charset="2"/>
              <a:buChar char="§"/>
            </a:pPr>
            <a:r>
              <a:rPr lang="en-US" sz="2800" dirty="0"/>
              <a:t>A </a:t>
            </a:r>
            <a:r>
              <a:rPr lang="en-US" sz="2800" i="1" dirty="0">
                <a:solidFill>
                  <a:srgbClr val="7030A0"/>
                </a:solidFill>
              </a:rPr>
              <a:t>systematic investigation</a:t>
            </a:r>
            <a:r>
              <a:rPr lang="en-US" sz="2800" dirty="0"/>
              <a:t>, including research development, testing, and evaluation, designed to develop or contribute to </a:t>
            </a:r>
            <a:r>
              <a:rPr lang="en-US" sz="2800" i="1" dirty="0">
                <a:solidFill>
                  <a:srgbClr val="7030A0"/>
                </a:solidFill>
              </a:rPr>
              <a:t>generalizable knowledge</a:t>
            </a:r>
            <a:r>
              <a:rPr lang="en-US" sz="2800" dirty="0"/>
              <a:t>.</a:t>
            </a:r>
          </a:p>
          <a:p>
            <a:pPr marL="914400" lvl="1" indent="-457200">
              <a:spcAft>
                <a:spcPts val="1200"/>
              </a:spcAft>
              <a:buClr>
                <a:srgbClr val="7030A0"/>
              </a:buClr>
              <a:buSzPct val="120000"/>
              <a:buFont typeface="Wingdings" panose="05000000000000000000" pitchFamily="2" charset="2"/>
              <a:buChar char="§"/>
            </a:pPr>
            <a:r>
              <a:rPr lang="en-US" sz="2800" dirty="0"/>
              <a:t>A </a:t>
            </a:r>
            <a:r>
              <a:rPr lang="en-US" sz="2800" i="1" dirty="0">
                <a:solidFill>
                  <a:srgbClr val="7030A0"/>
                </a:solidFill>
              </a:rPr>
              <a:t>systematic investigation </a:t>
            </a:r>
            <a:r>
              <a:rPr lang="en-US" sz="2800" dirty="0"/>
              <a:t>is an activity that involves a prospective plan that incorporates data collection, either quantitative or qualitative, and data analysis to answer a question.</a:t>
            </a:r>
          </a:p>
          <a:p>
            <a:pPr marL="914400" lvl="1" indent="-457200">
              <a:spcAft>
                <a:spcPts val="1200"/>
              </a:spcAft>
              <a:buClr>
                <a:srgbClr val="7030A0"/>
              </a:buClr>
              <a:buSzPct val="120000"/>
              <a:buFont typeface="Wingdings" panose="05000000000000000000" pitchFamily="2" charset="2"/>
              <a:buChar char="§"/>
            </a:pPr>
            <a:r>
              <a:rPr lang="en-US" sz="2800" i="1" dirty="0">
                <a:solidFill>
                  <a:srgbClr val="7030A0"/>
                </a:solidFill>
              </a:rPr>
              <a:t>Generalizable knowledge </a:t>
            </a:r>
            <a:r>
              <a:rPr lang="en-US" sz="2800" dirty="0"/>
              <a:t>is knowledge from which conclusion will be drawn that can be applied to populations outside of the specific study population.</a:t>
            </a:r>
          </a:p>
        </p:txBody>
      </p:sp>
      <p:sp>
        <p:nvSpPr>
          <p:cNvPr id="4" name="Slide Number Placeholder 3"/>
          <p:cNvSpPr>
            <a:spLocks noGrp="1"/>
          </p:cNvSpPr>
          <p:nvPr>
            <p:ph type="sldNum" sz="quarter" idx="12"/>
          </p:nvPr>
        </p:nvSpPr>
        <p:spPr/>
        <p:txBody>
          <a:bodyPr/>
          <a:lstStyle/>
          <a:p>
            <a:fld id="{FC90DB9D-1392-4FC2-903F-60147DD10F4C}" type="slidenum">
              <a:rPr lang="en-US" smtClean="0"/>
              <a:t>4</a:t>
            </a:fld>
            <a:endParaRPr lang="en-US" dirty="0"/>
          </a:p>
        </p:txBody>
      </p:sp>
    </p:spTree>
    <p:extLst>
      <p:ext uri="{BB962C8B-B14F-4D97-AF65-F5344CB8AC3E}">
        <p14:creationId xmlns:p14="http://schemas.microsoft.com/office/powerpoint/2010/main" val="2664178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lstStyle/>
          <a:p>
            <a:pPr algn="ctr"/>
            <a:r>
              <a:rPr lang="en-US" dirty="0">
                <a:solidFill>
                  <a:schemeClr val="bg1"/>
                </a:solidFill>
              </a:rPr>
              <a:t>What is a Human Subject?</a:t>
            </a:r>
          </a:p>
        </p:txBody>
      </p:sp>
      <p:sp>
        <p:nvSpPr>
          <p:cNvPr id="3" name="TextBox 2"/>
          <p:cNvSpPr txBox="1"/>
          <p:nvPr/>
        </p:nvSpPr>
        <p:spPr>
          <a:xfrm>
            <a:off x="354789" y="1355420"/>
            <a:ext cx="8434421" cy="4708981"/>
          </a:xfrm>
          <a:prstGeom prst="rect">
            <a:avLst/>
          </a:prstGeom>
          <a:noFill/>
        </p:spPr>
        <p:txBody>
          <a:bodyPr wrap="square" rtlCol="0">
            <a:spAutoFit/>
          </a:bodyPr>
          <a:lstStyle/>
          <a:p>
            <a:pPr marL="457200" indent="-457200">
              <a:spcAft>
                <a:spcPts val="1200"/>
              </a:spcAft>
              <a:buClr>
                <a:srgbClr val="FFC000"/>
              </a:buClr>
              <a:buSzPct val="120000"/>
              <a:buFont typeface="Wingdings" panose="05000000000000000000" pitchFamily="2" charset="2"/>
              <a:buChar char="§"/>
            </a:pPr>
            <a:r>
              <a:rPr lang="en-US" sz="2800" dirty="0"/>
              <a:t>A </a:t>
            </a:r>
            <a:r>
              <a:rPr lang="en-US" sz="2800" i="1" dirty="0">
                <a:solidFill>
                  <a:srgbClr val="7030A0"/>
                </a:solidFill>
              </a:rPr>
              <a:t>living</a:t>
            </a:r>
            <a:r>
              <a:rPr lang="en-US" sz="2800" dirty="0"/>
              <a:t> individual about whom an investigator (whether professional or student) conducting research:</a:t>
            </a:r>
          </a:p>
          <a:p>
            <a:pPr marL="971550" lvl="1" indent="-514350">
              <a:spcAft>
                <a:spcPts val="1200"/>
              </a:spcAft>
              <a:buClr>
                <a:srgbClr val="7030A0"/>
              </a:buClr>
              <a:buSzPct val="100000"/>
              <a:buFont typeface="+mj-lt"/>
              <a:buAutoNum type="romanLcPeriod"/>
            </a:pPr>
            <a:r>
              <a:rPr lang="en-US" sz="2800" dirty="0"/>
              <a:t>Obtains </a:t>
            </a:r>
            <a:r>
              <a:rPr lang="en-US" sz="2800" i="1" dirty="0">
                <a:solidFill>
                  <a:srgbClr val="7030A0"/>
                </a:solidFill>
              </a:rPr>
              <a:t>information or biospecimens</a:t>
            </a:r>
            <a:r>
              <a:rPr lang="en-US" sz="2800" dirty="0">
                <a:solidFill>
                  <a:srgbClr val="7030A0"/>
                </a:solidFill>
              </a:rPr>
              <a:t> </a:t>
            </a:r>
            <a:r>
              <a:rPr lang="en-US" sz="2800" dirty="0"/>
              <a:t>through </a:t>
            </a:r>
            <a:r>
              <a:rPr lang="en-US" sz="2800" i="1" dirty="0">
                <a:solidFill>
                  <a:srgbClr val="7030A0"/>
                </a:solidFill>
              </a:rPr>
              <a:t>intervention or interaction</a:t>
            </a:r>
            <a:r>
              <a:rPr lang="en-US" sz="2800" dirty="0">
                <a:solidFill>
                  <a:srgbClr val="7030A0"/>
                </a:solidFill>
              </a:rPr>
              <a:t> </a:t>
            </a:r>
            <a:r>
              <a:rPr lang="en-US" sz="2800" dirty="0"/>
              <a:t>with the individual, AND uses, studies, or analyzes the information or biospecimens; or</a:t>
            </a:r>
          </a:p>
          <a:p>
            <a:pPr marL="971550" lvl="1" indent="-514350">
              <a:spcAft>
                <a:spcPts val="1200"/>
              </a:spcAft>
              <a:buClr>
                <a:srgbClr val="7030A0"/>
              </a:buClr>
              <a:buSzPct val="100000"/>
              <a:buFont typeface="+mj-lt"/>
              <a:buAutoNum type="romanLcPeriod"/>
            </a:pPr>
            <a:r>
              <a:rPr lang="en-US" sz="2800" dirty="0"/>
              <a:t>Obtains, uses, studies, analyzes, or generates </a:t>
            </a:r>
            <a:r>
              <a:rPr lang="en-US" sz="2800" i="1" dirty="0">
                <a:solidFill>
                  <a:srgbClr val="7030A0"/>
                </a:solidFill>
              </a:rPr>
              <a:t>identifiable private information or identifiable biospecimens</a:t>
            </a:r>
          </a:p>
        </p:txBody>
      </p:sp>
      <p:sp>
        <p:nvSpPr>
          <p:cNvPr id="4" name="Slide Number Placeholder 3"/>
          <p:cNvSpPr>
            <a:spLocks noGrp="1"/>
          </p:cNvSpPr>
          <p:nvPr>
            <p:ph type="sldNum" sz="quarter" idx="12"/>
          </p:nvPr>
        </p:nvSpPr>
        <p:spPr/>
        <p:txBody>
          <a:bodyPr/>
          <a:lstStyle/>
          <a:p>
            <a:fld id="{FC90DB9D-1392-4FC2-903F-60147DD10F4C}" type="slidenum">
              <a:rPr lang="en-US" smtClean="0"/>
              <a:t>5</a:t>
            </a:fld>
            <a:endParaRPr lang="en-US" dirty="0"/>
          </a:p>
        </p:txBody>
      </p:sp>
    </p:spTree>
    <p:extLst>
      <p:ext uri="{BB962C8B-B14F-4D97-AF65-F5344CB8AC3E}">
        <p14:creationId xmlns:p14="http://schemas.microsoft.com/office/powerpoint/2010/main" val="677179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lstStyle/>
          <a:p>
            <a:pPr algn="ctr"/>
            <a:r>
              <a:rPr lang="en-US" dirty="0">
                <a:solidFill>
                  <a:schemeClr val="bg1"/>
                </a:solidFill>
              </a:rPr>
              <a:t>Non-Human Subjects Research </a:t>
            </a:r>
          </a:p>
        </p:txBody>
      </p:sp>
      <p:sp>
        <p:nvSpPr>
          <p:cNvPr id="3" name="TextBox 2"/>
          <p:cNvSpPr txBox="1"/>
          <p:nvPr/>
        </p:nvSpPr>
        <p:spPr>
          <a:xfrm>
            <a:off x="354789" y="1387318"/>
            <a:ext cx="8434421" cy="4893647"/>
          </a:xfrm>
          <a:prstGeom prst="rect">
            <a:avLst/>
          </a:prstGeom>
          <a:noFill/>
        </p:spPr>
        <p:txBody>
          <a:bodyPr wrap="square" rtlCol="0">
            <a:spAutoFit/>
          </a:bodyPr>
          <a:lstStyle/>
          <a:p>
            <a:pPr marL="457200" indent="-457200">
              <a:buClr>
                <a:schemeClr val="accent4"/>
              </a:buClr>
              <a:buFont typeface="Arial" panose="020B0604020202020204" pitchFamily="34" charset="0"/>
              <a:buChar char="•"/>
            </a:pPr>
            <a:r>
              <a:rPr lang="en-US" sz="2400" dirty="0">
                <a:latin typeface="Calibri" panose="020F0502020204030204" pitchFamily="34" charset="0"/>
                <a:cs typeface="Calibri" panose="020F0502020204030204" pitchFamily="34" charset="0"/>
              </a:rPr>
              <a:t>Many activities fail to meet the definition of HSR and, therefore, don't require IRB review and approval. </a:t>
            </a:r>
          </a:p>
          <a:p>
            <a:pPr>
              <a:buClr>
                <a:schemeClr val="accent4"/>
              </a:buClr>
            </a:pPr>
            <a:endParaRPr lang="en-US" sz="2400" dirty="0">
              <a:latin typeface="Calibri" panose="020F0502020204030204" pitchFamily="34" charset="0"/>
              <a:cs typeface="Calibri" panose="020F0502020204030204" pitchFamily="34" charset="0"/>
            </a:endParaRPr>
          </a:p>
          <a:p>
            <a:pPr marL="457200" indent="-457200">
              <a:buClr>
                <a:schemeClr val="accent4"/>
              </a:buClr>
              <a:buFont typeface="Arial" panose="020B0604020202020204" pitchFamily="34" charset="0"/>
              <a:buChar char="•"/>
            </a:pPr>
            <a:r>
              <a:rPr lang="en-US" sz="2400" dirty="0">
                <a:latin typeface="Calibri" panose="020F0502020204030204" pitchFamily="34" charset="0"/>
                <a:cs typeface="Calibri" panose="020F0502020204030204" pitchFamily="34" charset="0"/>
              </a:rPr>
              <a:t>LSUHSC-NO institutional policy grants </a:t>
            </a:r>
            <a:r>
              <a:rPr lang="en-US" sz="2400" b="1" dirty="0">
                <a:solidFill>
                  <a:srgbClr val="7030A0"/>
                </a:solidFill>
                <a:latin typeface="Calibri" panose="020F0502020204030204" pitchFamily="34" charset="0"/>
                <a:cs typeface="Calibri" panose="020F0502020204030204" pitchFamily="34" charset="0"/>
              </a:rPr>
              <a:t>only the IRB Office</a:t>
            </a:r>
            <a:r>
              <a:rPr lang="en-US" sz="2400" dirty="0">
                <a:latin typeface="Calibri" panose="020F0502020204030204" pitchFamily="34" charset="0"/>
                <a:cs typeface="Calibri" panose="020F0502020204030204" pitchFamily="34" charset="0"/>
              </a:rPr>
              <a:t>, and not individual researchers or other entities, the authority to make this determination. </a:t>
            </a:r>
          </a:p>
          <a:p>
            <a:pPr>
              <a:buClr>
                <a:schemeClr val="accent4"/>
              </a:buClr>
            </a:pPr>
            <a:endParaRPr lang="en-US" sz="2400" dirty="0">
              <a:latin typeface="Calibri" panose="020F0502020204030204" pitchFamily="34" charset="0"/>
              <a:cs typeface="Calibri" panose="020F0502020204030204" pitchFamily="34" charset="0"/>
            </a:endParaRPr>
          </a:p>
          <a:p>
            <a:pPr marL="457200" indent="-457200">
              <a:buClr>
                <a:schemeClr val="accent4"/>
              </a:buClr>
              <a:buFont typeface="Arial" panose="020B0604020202020204" pitchFamily="34" charset="0"/>
              <a:buChar char="•"/>
            </a:pPr>
            <a:r>
              <a:rPr lang="en-US" sz="2400" dirty="0">
                <a:latin typeface="Calibri" panose="020F0502020204030204" pitchFamily="34" charset="0"/>
                <a:cs typeface="Calibri" panose="020F0502020204030204" pitchFamily="34" charset="0"/>
              </a:rPr>
              <a:t>In many cases, identifying an activity or investigation as human subjects research (HSR) is relatively straightforward. There are, however, several common types of activities involving human subjects, human specimens or identifiable data, that often do not meet the regulatory definition of HSR and, therefore, do not require IRB review.</a:t>
            </a:r>
          </a:p>
        </p:txBody>
      </p:sp>
      <p:sp>
        <p:nvSpPr>
          <p:cNvPr id="4" name="Slide Number Placeholder 3"/>
          <p:cNvSpPr>
            <a:spLocks noGrp="1"/>
          </p:cNvSpPr>
          <p:nvPr>
            <p:ph type="sldNum" sz="quarter" idx="12"/>
          </p:nvPr>
        </p:nvSpPr>
        <p:spPr/>
        <p:txBody>
          <a:bodyPr/>
          <a:lstStyle/>
          <a:p>
            <a:fld id="{FC90DB9D-1392-4FC2-903F-60147DD10F4C}" type="slidenum">
              <a:rPr lang="en-US" smtClean="0"/>
              <a:t>6</a:t>
            </a:fld>
            <a:endParaRPr lang="en-US" dirty="0"/>
          </a:p>
        </p:txBody>
      </p:sp>
    </p:spTree>
    <p:extLst>
      <p:ext uri="{BB962C8B-B14F-4D97-AF65-F5344CB8AC3E}">
        <p14:creationId xmlns:p14="http://schemas.microsoft.com/office/powerpoint/2010/main" val="5756023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9D32F93-50AC-4C46-A5DB-291C60DDB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ight Triangle 11">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ctrTitle"/>
          </p:nvPr>
        </p:nvSpPr>
        <p:spPr>
          <a:xfrm>
            <a:off x="1225098" y="2355112"/>
            <a:ext cx="6691254" cy="1713305"/>
          </a:xfrm>
        </p:spPr>
        <p:txBody>
          <a:bodyPr anchor="b">
            <a:normAutofit/>
          </a:bodyPr>
          <a:lstStyle/>
          <a:p>
            <a:r>
              <a:rPr lang="en-US" sz="3300" b="1" dirty="0"/>
              <a:t>ACTIVITIES THAT ARE NOT HUMAN SUBJECTS RESEARCH (NHSR)</a:t>
            </a:r>
            <a:br>
              <a:rPr lang="en-US" sz="3300" b="1" dirty="0"/>
            </a:br>
            <a:endParaRPr lang="en-US" sz="3300" b="1" dirty="0"/>
          </a:p>
        </p:txBody>
      </p:sp>
    </p:spTree>
    <p:extLst>
      <p:ext uri="{BB962C8B-B14F-4D97-AF65-F5344CB8AC3E}">
        <p14:creationId xmlns:p14="http://schemas.microsoft.com/office/powerpoint/2010/main" val="33366924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lstStyle/>
          <a:p>
            <a:pPr algn="ctr"/>
            <a:r>
              <a:rPr lang="en-US">
                <a:solidFill>
                  <a:schemeClr val="bg1"/>
                </a:solidFill>
              </a:rPr>
              <a:t>Case Reports/Case Studies/Case Series</a:t>
            </a:r>
            <a:endParaRPr lang="en-US" dirty="0">
              <a:solidFill>
                <a:schemeClr val="bg1"/>
              </a:solidFill>
            </a:endParaRPr>
          </a:p>
        </p:txBody>
      </p:sp>
      <p:sp>
        <p:nvSpPr>
          <p:cNvPr id="4" name="Slide Number Placeholder 3"/>
          <p:cNvSpPr>
            <a:spLocks noGrp="1"/>
          </p:cNvSpPr>
          <p:nvPr>
            <p:ph type="sldNum" sz="quarter" idx="12"/>
          </p:nvPr>
        </p:nvSpPr>
        <p:spPr/>
        <p:txBody>
          <a:bodyPr/>
          <a:lstStyle/>
          <a:p>
            <a:fld id="{FC90DB9D-1392-4FC2-903F-60147DD10F4C}" type="slidenum">
              <a:rPr lang="en-US" smtClean="0"/>
              <a:t>8</a:t>
            </a:fld>
            <a:endParaRPr lang="en-US" dirty="0"/>
          </a:p>
        </p:txBody>
      </p:sp>
      <p:sp>
        <p:nvSpPr>
          <p:cNvPr id="7" name="TextBox 6">
            <a:extLst>
              <a:ext uri="{FF2B5EF4-FFF2-40B4-BE49-F238E27FC236}">
                <a16:creationId xmlns:a16="http://schemas.microsoft.com/office/drawing/2014/main" id="{15553662-BD4B-E0EF-1049-271A21AC54F9}"/>
              </a:ext>
            </a:extLst>
          </p:cNvPr>
          <p:cNvSpPr txBox="1"/>
          <p:nvPr/>
        </p:nvSpPr>
        <p:spPr>
          <a:xfrm>
            <a:off x="483781" y="1422024"/>
            <a:ext cx="8176437" cy="4524315"/>
          </a:xfrm>
          <a:prstGeom prst="rect">
            <a:avLst/>
          </a:prstGeom>
          <a:noFill/>
        </p:spPr>
        <p:txBody>
          <a:bodyPr wrap="square">
            <a:spAutoFit/>
          </a:bodyPr>
          <a:lstStyle/>
          <a:p>
            <a:pPr algn="ctr"/>
            <a:r>
              <a:rPr lang="en-US" sz="2400" b="1"/>
              <a:t>Case studies typically involve the collection and presentation of detailed information about a particular patient/person or small group to highlight an interesting condition, treatment, presentation or outcome.</a:t>
            </a:r>
          </a:p>
          <a:p>
            <a:pPr algn="ctr"/>
            <a:endParaRPr lang="en-US" sz="2400"/>
          </a:p>
          <a:p>
            <a:r>
              <a:rPr lang="en-US" sz="2400" u="sng"/>
              <a:t>All of the following must be true</a:t>
            </a:r>
            <a:r>
              <a:rPr lang="en-US" sz="2400"/>
              <a:t>:</a:t>
            </a:r>
          </a:p>
          <a:p>
            <a:pPr marL="342900" indent="-342900">
              <a:buFont typeface="Arial" panose="020B0604020202020204" pitchFamily="34" charset="0"/>
              <a:buChar char="•"/>
            </a:pPr>
            <a:r>
              <a:rPr lang="en-US" sz="2400"/>
              <a:t>Report of 5 or fewer subjects </a:t>
            </a:r>
          </a:p>
          <a:p>
            <a:pPr marL="342900" indent="-342900">
              <a:buFont typeface="Arial" panose="020B0604020202020204" pitchFamily="34" charset="0"/>
              <a:buChar char="•"/>
            </a:pPr>
            <a:r>
              <a:rPr lang="en-US" sz="2400"/>
              <a:t>Not meant to be a representative samples</a:t>
            </a:r>
          </a:p>
          <a:p>
            <a:pPr marL="342900" indent="-342900">
              <a:buFont typeface="Arial" panose="020B0604020202020204" pitchFamily="34" charset="0"/>
              <a:buChar char="•"/>
            </a:pPr>
            <a:r>
              <a:rPr lang="en-US" sz="2400"/>
              <a:t>Reported/published without attempting to draw broad conclusions</a:t>
            </a:r>
          </a:p>
          <a:p>
            <a:pPr marL="342900" indent="-342900">
              <a:buFont typeface="Arial" panose="020B0604020202020204" pitchFamily="34" charset="0"/>
              <a:buChar char="•"/>
            </a:pPr>
            <a:endParaRPr lang="en-US" sz="2400"/>
          </a:p>
          <a:p>
            <a:r>
              <a:rPr lang="en-US" sz="2400" i="1"/>
              <a:t>*Consent may be required</a:t>
            </a:r>
            <a:endParaRPr lang="en-US" sz="2400" i="1" dirty="0"/>
          </a:p>
        </p:txBody>
      </p:sp>
    </p:spTree>
    <p:extLst>
      <p:ext uri="{BB962C8B-B14F-4D97-AF65-F5344CB8AC3E}">
        <p14:creationId xmlns:p14="http://schemas.microsoft.com/office/powerpoint/2010/main" val="12938066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lstStyle/>
          <a:p>
            <a:pPr algn="ctr"/>
            <a:r>
              <a:rPr lang="en-US" dirty="0">
                <a:solidFill>
                  <a:schemeClr val="bg1"/>
                </a:solidFill>
              </a:rPr>
              <a:t>Decedent Research</a:t>
            </a:r>
          </a:p>
        </p:txBody>
      </p:sp>
      <p:sp>
        <p:nvSpPr>
          <p:cNvPr id="4" name="Slide Number Placeholder 3"/>
          <p:cNvSpPr>
            <a:spLocks noGrp="1"/>
          </p:cNvSpPr>
          <p:nvPr>
            <p:ph type="sldNum" sz="quarter" idx="12"/>
          </p:nvPr>
        </p:nvSpPr>
        <p:spPr/>
        <p:txBody>
          <a:bodyPr/>
          <a:lstStyle/>
          <a:p>
            <a:fld id="{FC90DB9D-1392-4FC2-903F-60147DD10F4C}" type="slidenum">
              <a:rPr lang="en-US" smtClean="0"/>
              <a:t>9</a:t>
            </a:fld>
            <a:endParaRPr lang="en-US" dirty="0"/>
          </a:p>
        </p:txBody>
      </p:sp>
      <p:sp>
        <p:nvSpPr>
          <p:cNvPr id="7" name="TextBox 6">
            <a:extLst>
              <a:ext uri="{FF2B5EF4-FFF2-40B4-BE49-F238E27FC236}">
                <a16:creationId xmlns:a16="http://schemas.microsoft.com/office/drawing/2014/main" id="{15553662-BD4B-E0EF-1049-271A21AC54F9}"/>
              </a:ext>
            </a:extLst>
          </p:cNvPr>
          <p:cNvSpPr txBox="1"/>
          <p:nvPr/>
        </p:nvSpPr>
        <p:spPr>
          <a:xfrm>
            <a:off x="483781" y="1422024"/>
            <a:ext cx="8176437" cy="4524315"/>
          </a:xfrm>
          <a:prstGeom prst="rect">
            <a:avLst/>
          </a:prstGeom>
          <a:noFill/>
        </p:spPr>
        <p:txBody>
          <a:bodyPr wrap="square">
            <a:spAutoFit/>
          </a:bodyPr>
          <a:lstStyle/>
          <a:p>
            <a:pPr algn="ctr"/>
            <a:r>
              <a:rPr lang="en-US" sz="2400" b="1" dirty="0"/>
              <a:t>Research that uses only human cadavers, cadaveric tissue, decedent medical record information or discarded decedent specimens from clinical use</a:t>
            </a:r>
          </a:p>
          <a:p>
            <a:pPr algn="ctr"/>
            <a:endParaRPr lang="en-US" sz="2400" dirty="0"/>
          </a:p>
          <a:p>
            <a:r>
              <a:rPr lang="en-US" sz="2400" u="sng" dirty="0"/>
              <a:t>All of the following must be true</a:t>
            </a:r>
            <a:r>
              <a:rPr lang="en-US" sz="2400" dirty="0"/>
              <a:t>: </a:t>
            </a:r>
          </a:p>
          <a:p>
            <a:pPr marL="342900" indent="-342900">
              <a:buFont typeface="Arial" panose="020B0604020202020204" pitchFamily="34" charset="0"/>
              <a:buChar char="•"/>
            </a:pPr>
            <a:r>
              <a:rPr lang="en-US" sz="2400" dirty="0"/>
              <a:t>Use is solely for research on identifiable health information of decedents (no living individuals) </a:t>
            </a:r>
          </a:p>
          <a:p>
            <a:pPr marL="342900" indent="-342900">
              <a:buFont typeface="Arial" panose="020B0604020202020204" pitchFamily="34" charset="0"/>
              <a:buChar char="•"/>
            </a:pPr>
            <a:r>
              <a:rPr lang="en-US" sz="2400" dirty="0"/>
              <a:t>PHI sought is necessary for the purposes of the research </a:t>
            </a:r>
          </a:p>
          <a:p>
            <a:pPr marL="342900" indent="-342900">
              <a:buFont typeface="Arial" panose="020B0604020202020204" pitchFamily="34" charset="0"/>
              <a:buChar char="•"/>
            </a:pPr>
            <a:r>
              <a:rPr lang="en-US" sz="2400" dirty="0"/>
              <a:t>Team must be able to provide documentation of the death of the individuals, upon request </a:t>
            </a:r>
          </a:p>
          <a:p>
            <a:pPr marL="342900" indent="-342900">
              <a:buFont typeface="Arial" panose="020B0604020202020204" pitchFamily="34" charset="0"/>
              <a:buChar char="•"/>
            </a:pPr>
            <a:endParaRPr lang="en-US" sz="2400" dirty="0"/>
          </a:p>
          <a:p>
            <a:r>
              <a:rPr lang="en-US" sz="2400" i="1" dirty="0"/>
              <a:t>*HIPAA Regulations still apply</a:t>
            </a:r>
          </a:p>
        </p:txBody>
      </p:sp>
    </p:spTree>
    <p:extLst>
      <p:ext uri="{BB962C8B-B14F-4D97-AF65-F5344CB8AC3E}">
        <p14:creationId xmlns:p14="http://schemas.microsoft.com/office/powerpoint/2010/main" val="11714455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18963</TotalTime>
  <Words>1496</Words>
  <Application>Microsoft Office PowerPoint</Application>
  <PresentationFormat>On-screen Show (4:3)</PresentationFormat>
  <Paragraphs>124</Paragraphs>
  <Slides>19</Slides>
  <Notes>14</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19</vt:i4>
      </vt:variant>
    </vt:vector>
  </HeadingPairs>
  <TitlesOfParts>
    <vt:vector size="29" baseType="lpstr">
      <vt:lpstr>Arial</vt:lpstr>
      <vt:lpstr>Calibri</vt:lpstr>
      <vt:lpstr>Calibri Light</vt:lpstr>
      <vt:lpstr>Georgia</vt:lpstr>
      <vt:lpstr>Lucida Grande</vt:lpstr>
      <vt:lpstr>Poppins</vt:lpstr>
      <vt:lpstr>Wingdings</vt:lpstr>
      <vt:lpstr>Office Theme</vt:lpstr>
      <vt:lpstr>Custom Design</vt:lpstr>
      <vt:lpstr>1_Custom Design</vt:lpstr>
      <vt:lpstr>NON-HUMAN SUBJECTS RESEARCH DETERMINATION </vt:lpstr>
      <vt:lpstr>Objectives</vt:lpstr>
      <vt:lpstr>Human Subjects Research </vt:lpstr>
      <vt:lpstr>What is Research?</vt:lpstr>
      <vt:lpstr>What is a Human Subject?</vt:lpstr>
      <vt:lpstr>Non-Human Subjects Research </vt:lpstr>
      <vt:lpstr>ACTIVITIES THAT ARE NOT HUMAN SUBJECTS RESEARCH (NHSR) </vt:lpstr>
      <vt:lpstr>Case Reports/Case Studies/Case Series</vt:lpstr>
      <vt:lpstr>Decedent Research</vt:lpstr>
      <vt:lpstr>Preparatory to Research</vt:lpstr>
      <vt:lpstr>Quality Improvement/Quality Assurance</vt:lpstr>
      <vt:lpstr>Use of Publicly Available Data Sets</vt:lpstr>
      <vt:lpstr>Receipt and/or Analysis of Fully De-Identified Data or Specimens</vt:lpstr>
      <vt:lpstr>Providing Information/Specimens Outside of LSUHSC-NO for Research</vt:lpstr>
      <vt:lpstr>Public Health Surveillance Activities </vt:lpstr>
      <vt:lpstr>HOW TO REQUEST A NON-HUMAN SUBJECTS RESEARCH DETERMINATION </vt:lpstr>
      <vt:lpstr>Kuali Submission</vt:lpstr>
      <vt:lpstr>Save the Date!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Alam, Jawed</dc:creator>
  <cp:lastModifiedBy>Bonvillain, Gabriela D.</cp:lastModifiedBy>
  <cp:revision>373</cp:revision>
  <dcterms:created xsi:type="dcterms:W3CDTF">2018-05-01T16:39:45Z</dcterms:created>
  <dcterms:modified xsi:type="dcterms:W3CDTF">2023-06-06T18:58:19Z</dcterms:modified>
</cp:coreProperties>
</file>