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4"/>
  </p:sldMasterIdLst>
  <p:notesMasterIdLst>
    <p:notesMasterId r:id="rId44"/>
  </p:notesMasterIdLst>
  <p:handoutMasterIdLst>
    <p:handoutMasterId r:id="rId45"/>
  </p:handoutMasterIdLst>
  <p:sldIdLst>
    <p:sldId id="256" r:id="rId5"/>
    <p:sldId id="257" r:id="rId6"/>
    <p:sldId id="287" r:id="rId7"/>
    <p:sldId id="378" r:id="rId8"/>
    <p:sldId id="387" r:id="rId9"/>
    <p:sldId id="375" r:id="rId10"/>
    <p:sldId id="373" r:id="rId11"/>
    <p:sldId id="394" r:id="rId12"/>
    <p:sldId id="393" r:id="rId13"/>
    <p:sldId id="388" r:id="rId14"/>
    <p:sldId id="396" r:id="rId15"/>
    <p:sldId id="270" r:id="rId16"/>
    <p:sldId id="362" r:id="rId17"/>
    <p:sldId id="379" r:id="rId18"/>
    <p:sldId id="349" r:id="rId19"/>
    <p:sldId id="363" r:id="rId20"/>
    <p:sldId id="350" r:id="rId21"/>
    <p:sldId id="351" r:id="rId22"/>
    <p:sldId id="352" r:id="rId23"/>
    <p:sldId id="389" r:id="rId24"/>
    <p:sldId id="390" r:id="rId25"/>
    <p:sldId id="272" r:id="rId26"/>
    <p:sldId id="353" r:id="rId27"/>
    <p:sldId id="391" r:id="rId28"/>
    <p:sldId id="289" r:id="rId29"/>
    <p:sldId id="279" r:id="rId30"/>
    <p:sldId id="355" r:id="rId31"/>
    <p:sldId id="356" r:id="rId32"/>
    <p:sldId id="364" r:id="rId33"/>
    <p:sldId id="372" r:id="rId34"/>
    <p:sldId id="357" r:id="rId35"/>
    <p:sldId id="358" r:id="rId36"/>
    <p:sldId id="359" r:id="rId37"/>
    <p:sldId id="360" r:id="rId38"/>
    <p:sldId id="290" r:id="rId39"/>
    <p:sldId id="281" r:id="rId40"/>
    <p:sldId id="397" r:id="rId41"/>
    <p:sldId id="268" r:id="rId42"/>
    <p:sldId id="28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AFE"/>
    <a:srgbClr val="9BCDFB"/>
    <a:srgbClr val="6FB7F9"/>
    <a:srgbClr val="2FC9FF"/>
    <a:srgbClr val="BAD3FC"/>
    <a:srgbClr val="2C9431"/>
    <a:srgbClr val="F8FBCB"/>
    <a:srgbClr val="FAFD87"/>
    <a:srgbClr val="B9FDC4"/>
    <a:srgbClr val="B40C3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3" autoAdjust="0"/>
    <p:restoredTop sz="79726" autoAdjust="0"/>
  </p:normalViewPr>
  <p:slideViewPr>
    <p:cSldViewPr snapToGrid="0" showGuides="1">
      <p:cViewPr varScale="1">
        <p:scale>
          <a:sx n="85" d="100"/>
          <a:sy n="85" d="100"/>
        </p:scale>
        <p:origin x="145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7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8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1F778-99C7-42B7-9FDA-FF9B69B30BA3}" type="doc">
      <dgm:prSet loTypeId="urn:microsoft.com/office/officeart/2016/7/layout/VerticalHollowAction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033F1C9-70DA-4664-90D7-AA1D44823ECC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Establish</a:t>
          </a:r>
        </a:p>
      </dgm:t>
    </dgm:pt>
    <dgm:pt modelId="{FBDC6AE7-6095-4282-A14F-852429BC6509}" type="parTrans" cxnId="{FD26CC54-D6BC-4060-A317-6B50358E0753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87C66E64-92B8-4C23-8D49-22612320E9DC}" type="sibTrans" cxnId="{FD26CC54-D6BC-4060-A317-6B50358E0753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38BA1F6F-3F4C-4A16-A81C-34D2FAE54511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Establish the Scientific Context</a:t>
          </a:r>
        </a:p>
      </dgm:t>
    </dgm:pt>
    <dgm:pt modelId="{38B7FE35-9842-4B77-AD59-04EE74F9F0C3}" type="parTrans" cxnId="{40BFB033-50ED-464E-8A52-1CC3FC351C52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E59A16DF-5BC6-4BB9-813B-CE73527C93A4}" type="sibTrans" cxnId="{40BFB033-50ED-464E-8A52-1CC3FC351C52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AF4F9D76-DAB1-4A97-BBB4-6399B60A5DF4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Understand current state of knowledge on a topic</a:t>
          </a:r>
        </a:p>
      </dgm:t>
    </dgm:pt>
    <dgm:pt modelId="{F00DEDE4-8562-4B76-88A8-0B0A767B2D0D}" type="parTrans" cxnId="{BDFF5281-FAB9-460F-BDD3-4282D8613BF3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2F8B727F-7C84-4ADF-A523-262DA68A45C9}" type="sibTrans" cxnId="{BDFF5281-FAB9-460F-BDD3-4282D8613BF3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5B8ED11D-FE84-4772-82F9-DD5A883D88EA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Avoid repeating studies that have already been done</a:t>
          </a:r>
        </a:p>
      </dgm:t>
    </dgm:pt>
    <dgm:pt modelId="{3AE2746F-BFDD-4095-B4FC-EA4A85C59382}" type="parTrans" cxnId="{FEC004AD-0245-4394-BE7B-4A89FF72D3E5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4CD3EB3C-A32A-43B5-BB1A-F1215E431FF0}" type="sibTrans" cxnId="{FEC004AD-0245-4394-BE7B-4A89FF72D3E5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AA418EA5-E18F-4D46-B96C-E1898B619D0D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Situate your study within the broader scientific conversation</a:t>
          </a:r>
        </a:p>
      </dgm:t>
    </dgm:pt>
    <dgm:pt modelId="{657FA92F-899F-468F-BAA8-E4BAE3EA93CA}" type="parTrans" cxnId="{8319DA7A-4E92-4B54-9270-C27BFC050F47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415068B9-C38B-421D-A3DF-60716014B7DB}" type="sibTrans" cxnId="{8319DA7A-4E92-4B54-9270-C27BFC050F47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9592BFAB-8B93-4848-9278-2AAC6DBA20CE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Identify</a:t>
          </a:r>
        </a:p>
      </dgm:t>
    </dgm:pt>
    <dgm:pt modelId="{AAF831FD-352D-43AB-8491-8D21DB792DE8}" type="parTrans" cxnId="{14CE3DEE-087F-479F-A45B-CC79B1F61E5A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7EB34E20-4CEE-406F-9995-B31ED0F1928E}" type="sibTrans" cxnId="{14CE3DEE-087F-479F-A45B-CC79B1F61E5A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11977FD7-2E21-494A-B78A-1C8FEBBBBEB2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Identify Knowledge Gaps</a:t>
          </a:r>
        </a:p>
      </dgm:t>
    </dgm:pt>
    <dgm:pt modelId="{E192EB10-988F-4B1A-B8A1-E5BF7CF527EC}" type="parTrans" cxnId="{F39DF13B-7F8A-41D1-95C4-63A066F8D303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8A04D876-970D-43CD-A8BC-C6ECB143A95C}" type="sibTrans" cxnId="{F39DF13B-7F8A-41D1-95C4-63A066F8D303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8FD7106B-099B-47CE-A396-FF7B999B6A31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Highlight conflicting findings from past research</a:t>
          </a:r>
        </a:p>
      </dgm:t>
    </dgm:pt>
    <dgm:pt modelId="{C7E2EC48-15F1-4F7B-90C1-6EF8920A523B}" type="parTrans" cxnId="{EA02626A-BA5E-4B41-B0FE-1273A76AF1A4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FDAE8788-5A2E-4D55-B47C-AAF51ADFA976}" type="sibTrans" cxnId="{EA02626A-BA5E-4B41-B0FE-1273A76AF1A4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D7EC4FDF-263A-42AC-AFE3-187E0E1B72C3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Reveal unanswered questions</a:t>
          </a:r>
        </a:p>
      </dgm:t>
    </dgm:pt>
    <dgm:pt modelId="{35C5E090-D754-4FBC-B0C2-C99DA9F5A7A1}" type="parTrans" cxnId="{BF52BE9F-79AD-4315-A220-06907CB8242A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24D10B3A-8B6B-4D42-A886-064F76094DFC}" type="sibTrans" cxnId="{BF52BE9F-79AD-4315-A220-06907CB8242A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4B584FC2-C93F-42C6-A1D9-72AD0F4276CA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Justify why your research is needed</a:t>
          </a:r>
        </a:p>
      </dgm:t>
    </dgm:pt>
    <dgm:pt modelId="{3D270351-D1B4-400D-B9AB-A45DB5EAD808}" type="parTrans" cxnId="{AAC74CC5-01E4-4029-ABA5-3FE25CD9389C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CC8D9BC5-2337-4294-9567-083723D3D357}" type="sibTrans" cxnId="{AAC74CC5-01E4-4029-ABA5-3FE25CD9389C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7A675393-833D-4699-8874-E148FD2C9D4E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Support</a:t>
          </a:r>
        </a:p>
      </dgm:t>
    </dgm:pt>
    <dgm:pt modelId="{9C9367DB-A762-4DE1-8C91-28E8149F8A4E}" type="parTrans" cxnId="{A40F38EB-2451-452A-B05D-2D40F8CD4C12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EA3B4F3A-A142-4AFE-AFE5-2F938FF91112}" type="sibTrans" cxnId="{A40F38EB-2451-452A-B05D-2D40F8CD4C12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4242E67E-F7C0-47BB-B0A4-B7C5AB174FA5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Support Hypothesis Development</a:t>
          </a:r>
        </a:p>
      </dgm:t>
    </dgm:pt>
    <dgm:pt modelId="{1DD1B8C3-F8CB-4DDB-9B61-8FE691D81737}" type="parTrans" cxnId="{296204F0-B63D-4EAD-BEDD-552537FDA528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625E7F89-114A-4497-AD9E-FBA21C484A43}" type="sibTrans" cxnId="{296204F0-B63D-4EAD-BEDD-552537FDA528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27A9CDAF-E609-4B71-B8DF-3CC9949CF68A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Strong hypothesis is grounded in data and theory</a:t>
          </a:r>
        </a:p>
      </dgm:t>
    </dgm:pt>
    <dgm:pt modelId="{90B6BF0D-AE7D-4323-A424-499BC5D5B616}" type="parTrans" cxnId="{84B3DD2F-D731-41E4-AFC6-46275D1B408B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15B49608-B0F8-4EF8-A17D-91B73A7B8E65}" type="sibTrans" cxnId="{84B3DD2F-D731-41E4-AFC6-46275D1B408B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14546950-52C4-43D2-98E1-4933F4FBBB8C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Construct a hypothesis that is testable, specific, and relevant</a:t>
          </a:r>
        </a:p>
      </dgm:t>
    </dgm:pt>
    <dgm:pt modelId="{493FA1B9-CAE4-438D-B86D-4862707F687E}" type="parTrans" cxnId="{D679FD88-619A-4D0D-A656-EEC714FB006C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FC9D3E08-44E5-4C4F-9B5A-E6AE9F4B8D64}" type="sibTrans" cxnId="{D679FD88-619A-4D0D-A656-EEC714FB006C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487B3B8C-60AC-4586-8C92-9EE4850308DA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Improves strength of methodology and findings</a:t>
          </a:r>
        </a:p>
      </dgm:t>
    </dgm:pt>
    <dgm:pt modelId="{7B7465BA-D4B9-4A0B-AA34-567398D04D54}" type="parTrans" cxnId="{522814D5-07B4-42CA-B172-CD18DC0C07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D79F336-7956-480C-9A4D-515A191104A6}" type="sibTrans" cxnId="{522814D5-07B4-42CA-B172-CD18DC0C07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3F31C1-2947-483B-856B-5747C9C88FCB}" type="pres">
      <dgm:prSet presAssocID="{1961F778-99C7-42B7-9FDA-FF9B69B30BA3}" presName="Name0" presStyleCnt="0">
        <dgm:presLayoutVars>
          <dgm:dir/>
          <dgm:animLvl val="lvl"/>
          <dgm:resizeHandles val="exact"/>
        </dgm:presLayoutVars>
      </dgm:prSet>
      <dgm:spPr/>
    </dgm:pt>
    <dgm:pt modelId="{DFF76035-D9ED-4C07-A365-455062F71739}" type="pres">
      <dgm:prSet presAssocID="{6033F1C9-70DA-4664-90D7-AA1D44823ECC}" presName="linNode" presStyleCnt="0"/>
      <dgm:spPr/>
    </dgm:pt>
    <dgm:pt modelId="{F33DD9F4-A3AD-4A45-8933-079C888C3717}" type="pres">
      <dgm:prSet presAssocID="{6033F1C9-70DA-4664-90D7-AA1D44823ECC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DD481316-07AC-4E42-B742-A8AF172183D2}" type="pres">
      <dgm:prSet presAssocID="{6033F1C9-70DA-4664-90D7-AA1D44823ECC}" presName="descendantText" presStyleLbl="alignNode1" presStyleIdx="0" presStyleCnt="3">
        <dgm:presLayoutVars>
          <dgm:bulletEnabled/>
        </dgm:presLayoutVars>
      </dgm:prSet>
      <dgm:spPr/>
    </dgm:pt>
    <dgm:pt modelId="{84A57ECE-541A-4D29-AAD9-46461300CFAB}" type="pres">
      <dgm:prSet presAssocID="{87C66E64-92B8-4C23-8D49-22612320E9DC}" presName="sp" presStyleCnt="0"/>
      <dgm:spPr/>
    </dgm:pt>
    <dgm:pt modelId="{98F1B8EE-7076-423D-B512-9223AE54F1E2}" type="pres">
      <dgm:prSet presAssocID="{9592BFAB-8B93-4848-9278-2AAC6DBA20CE}" presName="linNode" presStyleCnt="0"/>
      <dgm:spPr/>
    </dgm:pt>
    <dgm:pt modelId="{4D3EC2EE-E5A5-4E2B-B62A-E48F712C673E}" type="pres">
      <dgm:prSet presAssocID="{9592BFAB-8B93-4848-9278-2AAC6DBA20CE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EF8E03A8-E187-4685-9666-ED1EFB3112DB}" type="pres">
      <dgm:prSet presAssocID="{9592BFAB-8B93-4848-9278-2AAC6DBA20CE}" presName="descendantText" presStyleLbl="alignNode1" presStyleIdx="1" presStyleCnt="3">
        <dgm:presLayoutVars>
          <dgm:bulletEnabled/>
        </dgm:presLayoutVars>
      </dgm:prSet>
      <dgm:spPr/>
    </dgm:pt>
    <dgm:pt modelId="{88B1FB18-D8D9-4406-9AE1-1F6A7C33DE41}" type="pres">
      <dgm:prSet presAssocID="{7EB34E20-4CEE-406F-9995-B31ED0F1928E}" presName="sp" presStyleCnt="0"/>
      <dgm:spPr/>
    </dgm:pt>
    <dgm:pt modelId="{3490C562-5DBA-4487-84E5-91E6BC7E1427}" type="pres">
      <dgm:prSet presAssocID="{7A675393-833D-4699-8874-E148FD2C9D4E}" presName="linNode" presStyleCnt="0"/>
      <dgm:spPr/>
    </dgm:pt>
    <dgm:pt modelId="{8AB22DFC-04BE-411F-A12E-FC7526AB4B84}" type="pres">
      <dgm:prSet presAssocID="{7A675393-833D-4699-8874-E148FD2C9D4E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C0994F21-3230-4834-B0A3-96F0EACD93B6}" type="pres">
      <dgm:prSet presAssocID="{7A675393-833D-4699-8874-E148FD2C9D4E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877BA603-AC8A-44E5-8B50-56775686E503}" type="presOf" srcId="{5B8ED11D-FE84-4772-82F9-DD5A883D88EA}" destId="{DD481316-07AC-4E42-B742-A8AF172183D2}" srcOrd="0" destOrd="2" presId="urn:microsoft.com/office/officeart/2016/7/layout/VerticalHollowActionList"/>
    <dgm:cxn modelId="{03D24D09-9DFB-46A9-BE98-503A093DEE84}" type="presOf" srcId="{27A9CDAF-E609-4B71-B8DF-3CC9949CF68A}" destId="{C0994F21-3230-4834-B0A3-96F0EACD93B6}" srcOrd="0" destOrd="1" presId="urn:microsoft.com/office/officeart/2016/7/layout/VerticalHollowActionList"/>
    <dgm:cxn modelId="{294A9517-8D86-4E7B-8AE4-2DD0EC7EA858}" type="presOf" srcId="{8FD7106B-099B-47CE-A396-FF7B999B6A31}" destId="{EF8E03A8-E187-4685-9666-ED1EFB3112DB}" srcOrd="0" destOrd="1" presId="urn:microsoft.com/office/officeart/2016/7/layout/VerticalHollowActionList"/>
    <dgm:cxn modelId="{C9ECFC24-759D-4FA4-8FB9-1AC8304DE747}" type="presOf" srcId="{7A675393-833D-4699-8874-E148FD2C9D4E}" destId="{8AB22DFC-04BE-411F-A12E-FC7526AB4B84}" srcOrd="0" destOrd="0" presId="urn:microsoft.com/office/officeart/2016/7/layout/VerticalHollowActionList"/>
    <dgm:cxn modelId="{84B3DD2F-D731-41E4-AFC6-46275D1B408B}" srcId="{4242E67E-F7C0-47BB-B0A4-B7C5AB174FA5}" destId="{27A9CDAF-E609-4B71-B8DF-3CC9949CF68A}" srcOrd="0" destOrd="0" parTransId="{90B6BF0D-AE7D-4323-A424-499BC5D5B616}" sibTransId="{15B49608-B0F8-4EF8-A17D-91B73A7B8E65}"/>
    <dgm:cxn modelId="{F1E8BE30-119F-46C1-8BFD-EBF74207D779}" type="presOf" srcId="{4242E67E-F7C0-47BB-B0A4-B7C5AB174FA5}" destId="{C0994F21-3230-4834-B0A3-96F0EACD93B6}" srcOrd="0" destOrd="0" presId="urn:microsoft.com/office/officeart/2016/7/layout/VerticalHollowActionList"/>
    <dgm:cxn modelId="{40BFB033-50ED-464E-8A52-1CC3FC351C52}" srcId="{6033F1C9-70DA-4664-90D7-AA1D44823ECC}" destId="{38BA1F6F-3F4C-4A16-A81C-34D2FAE54511}" srcOrd="0" destOrd="0" parTransId="{38B7FE35-9842-4B77-AD59-04EE74F9F0C3}" sibTransId="{E59A16DF-5BC6-4BB9-813B-CE73527C93A4}"/>
    <dgm:cxn modelId="{F39DF13B-7F8A-41D1-95C4-63A066F8D303}" srcId="{9592BFAB-8B93-4848-9278-2AAC6DBA20CE}" destId="{11977FD7-2E21-494A-B78A-1C8FEBBBBEB2}" srcOrd="0" destOrd="0" parTransId="{E192EB10-988F-4B1A-B8A1-E5BF7CF527EC}" sibTransId="{8A04D876-970D-43CD-A8BC-C6ECB143A95C}"/>
    <dgm:cxn modelId="{66165E5D-C5B7-4B39-971F-664EF4A0C2FC}" type="presOf" srcId="{11977FD7-2E21-494A-B78A-1C8FEBBBBEB2}" destId="{EF8E03A8-E187-4685-9666-ED1EFB3112DB}" srcOrd="0" destOrd="0" presId="urn:microsoft.com/office/officeart/2016/7/layout/VerticalHollowActionList"/>
    <dgm:cxn modelId="{C1722041-FD8A-4CEC-A298-D771F0CAC9B8}" type="presOf" srcId="{9592BFAB-8B93-4848-9278-2AAC6DBA20CE}" destId="{4D3EC2EE-E5A5-4E2B-B62A-E48F712C673E}" srcOrd="0" destOrd="0" presId="urn:microsoft.com/office/officeart/2016/7/layout/VerticalHollowActionList"/>
    <dgm:cxn modelId="{EA02626A-BA5E-4B41-B0FE-1273A76AF1A4}" srcId="{11977FD7-2E21-494A-B78A-1C8FEBBBBEB2}" destId="{8FD7106B-099B-47CE-A396-FF7B999B6A31}" srcOrd="0" destOrd="0" parTransId="{C7E2EC48-15F1-4F7B-90C1-6EF8920A523B}" sibTransId="{FDAE8788-5A2E-4D55-B47C-AAF51ADFA976}"/>
    <dgm:cxn modelId="{07423B53-E16B-45AE-AB4C-B8BF41D962B8}" type="presOf" srcId="{38BA1F6F-3F4C-4A16-A81C-34D2FAE54511}" destId="{DD481316-07AC-4E42-B742-A8AF172183D2}" srcOrd="0" destOrd="0" presId="urn:microsoft.com/office/officeart/2016/7/layout/VerticalHollowActionList"/>
    <dgm:cxn modelId="{FD26CC54-D6BC-4060-A317-6B50358E0753}" srcId="{1961F778-99C7-42B7-9FDA-FF9B69B30BA3}" destId="{6033F1C9-70DA-4664-90D7-AA1D44823ECC}" srcOrd="0" destOrd="0" parTransId="{FBDC6AE7-6095-4282-A14F-852429BC6509}" sibTransId="{87C66E64-92B8-4C23-8D49-22612320E9DC}"/>
    <dgm:cxn modelId="{8319DA7A-4E92-4B54-9270-C27BFC050F47}" srcId="{38BA1F6F-3F4C-4A16-A81C-34D2FAE54511}" destId="{AA418EA5-E18F-4D46-B96C-E1898B619D0D}" srcOrd="2" destOrd="0" parTransId="{657FA92F-899F-468F-BAA8-E4BAE3EA93CA}" sibTransId="{415068B9-C38B-421D-A3DF-60716014B7DB}"/>
    <dgm:cxn modelId="{BDFF5281-FAB9-460F-BDD3-4282D8613BF3}" srcId="{38BA1F6F-3F4C-4A16-A81C-34D2FAE54511}" destId="{AF4F9D76-DAB1-4A97-BBB4-6399B60A5DF4}" srcOrd="0" destOrd="0" parTransId="{F00DEDE4-8562-4B76-88A8-0B0A767B2D0D}" sibTransId="{2F8B727F-7C84-4ADF-A523-262DA68A45C9}"/>
    <dgm:cxn modelId="{E9853482-3B9C-4133-B1EB-B4F8FA296AD7}" type="presOf" srcId="{1961F778-99C7-42B7-9FDA-FF9B69B30BA3}" destId="{9E3F31C1-2947-483B-856B-5747C9C88FCB}" srcOrd="0" destOrd="0" presId="urn:microsoft.com/office/officeart/2016/7/layout/VerticalHollowActionList"/>
    <dgm:cxn modelId="{91BCBD88-9B58-42B2-8D11-02DC97A07816}" type="presOf" srcId="{487B3B8C-60AC-4586-8C92-9EE4850308DA}" destId="{C0994F21-3230-4834-B0A3-96F0EACD93B6}" srcOrd="0" destOrd="3" presId="urn:microsoft.com/office/officeart/2016/7/layout/VerticalHollowActionList"/>
    <dgm:cxn modelId="{D679FD88-619A-4D0D-A656-EEC714FB006C}" srcId="{4242E67E-F7C0-47BB-B0A4-B7C5AB174FA5}" destId="{14546950-52C4-43D2-98E1-4933F4FBBB8C}" srcOrd="1" destOrd="0" parTransId="{493FA1B9-CAE4-438D-B86D-4862707F687E}" sibTransId="{FC9D3E08-44E5-4C4F-9B5A-E6AE9F4B8D64}"/>
    <dgm:cxn modelId="{BF52BE9F-79AD-4315-A220-06907CB8242A}" srcId="{11977FD7-2E21-494A-B78A-1C8FEBBBBEB2}" destId="{D7EC4FDF-263A-42AC-AFE3-187E0E1B72C3}" srcOrd="1" destOrd="0" parTransId="{35C5E090-D754-4FBC-B0C2-C99DA9F5A7A1}" sibTransId="{24D10B3A-8B6B-4D42-A886-064F76094DFC}"/>
    <dgm:cxn modelId="{FEC004AD-0245-4394-BE7B-4A89FF72D3E5}" srcId="{38BA1F6F-3F4C-4A16-A81C-34D2FAE54511}" destId="{5B8ED11D-FE84-4772-82F9-DD5A883D88EA}" srcOrd="1" destOrd="0" parTransId="{3AE2746F-BFDD-4095-B4FC-EA4A85C59382}" sibTransId="{4CD3EB3C-A32A-43B5-BB1A-F1215E431FF0}"/>
    <dgm:cxn modelId="{BBEA2FB5-CD26-4801-8E22-87C821D7E66F}" type="presOf" srcId="{4B584FC2-C93F-42C6-A1D9-72AD0F4276CA}" destId="{EF8E03A8-E187-4685-9666-ED1EFB3112DB}" srcOrd="0" destOrd="3" presId="urn:microsoft.com/office/officeart/2016/7/layout/VerticalHollowActionList"/>
    <dgm:cxn modelId="{D899BBBB-1ADA-4B5E-A3AD-2AE56CB0410A}" type="presOf" srcId="{14546950-52C4-43D2-98E1-4933F4FBBB8C}" destId="{C0994F21-3230-4834-B0A3-96F0EACD93B6}" srcOrd="0" destOrd="2" presId="urn:microsoft.com/office/officeart/2016/7/layout/VerticalHollowActionList"/>
    <dgm:cxn modelId="{F64E01BD-A657-40FB-A4C7-8CFC36D8CF36}" type="presOf" srcId="{D7EC4FDF-263A-42AC-AFE3-187E0E1B72C3}" destId="{EF8E03A8-E187-4685-9666-ED1EFB3112DB}" srcOrd="0" destOrd="2" presId="urn:microsoft.com/office/officeart/2016/7/layout/VerticalHollowActionList"/>
    <dgm:cxn modelId="{AAC74CC5-01E4-4029-ABA5-3FE25CD9389C}" srcId="{11977FD7-2E21-494A-B78A-1C8FEBBBBEB2}" destId="{4B584FC2-C93F-42C6-A1D9-72AD0F4276CA}" srcOrd="2" destOrd="0" parTransId="{3D270351-D1B4-400D-B9AB-A45DB5EAD808}" sibTransId="{CC8D9BC5-2337-4294-9567-083723D3D357}"/>
    <dgm:cxn modelId="{F31F24C8-9E68-49CF-967A-9B5D7F2A8D27}" type="presOf" srcId="{AF4F9D76-DAB1-4A97-BBB4-6399B60A5DF4}" destId="{DD481316-07AC-4E42-B742-A8AF172183D2}" srcOrd="0" destOrd="1" presId="urn:microsoft.com/office/officeart/2016/7/layout/VerticalHollowActionList"/>
    <dgm:cxn modelId="{9326E9CB-207A-41C4-89A7-6718935BD705}" type="presOf" srcId="{AA418EA5-E18F-4D46-B96C-E1898B619D0D}" destId="{DD481316-07AC-4E42-B742-A8AF172183D2}" srcOrd="0" destOrd="3" presId="urn:microsoft.com/office/officeart/2016/7/layout/VerticalHollowActionList"/>
    <dgm:cxn modelId="{522814D5-07B4-42CA-B172-CD18DC0C07E6}" srcId="{4242E67E-F7C0-47BB-B0A4-B7C5AB174FA5}" destId="{487B3B8C-60AC-4586-8C92-9EE4850308DA}" srcOrd="2" destOrd="0" parTransId="{7B7465BA-D4B9-4A0B-AA34-567398D04D54}" sibTransId="{6D79F336-7956-480C-9A4D-515A191104A6}"/>
    <dgm:cxn modelId="{C82BFED8-6461-4485-A65A-375DFDA61CBA}" type="presOf" srcId="{6033F1C9-70DA-4664-90D7-AA1D44823ECC}" destId="{F33DD9F4-A3AD-4A45-8933-079C888C3717}" srcOrd="0" destOrd="0" presId="urn:microsoft.com/office/officeart/2016/7/layout/VerticalHollowActionList"/>
    <dgm:cxn modelId="{A40F38EB-2451-452A-B05D-2D40F8CD4C12}" srcId="{1961F778-99C7-42B7-9FDA-FF9B69B30BA3}" destId="{7A675393-833D-4699-8874-E148FD2C9D4E}" srcOrd="2" destOrd="0" parTransId="{9C9367DB-A762-4DE1-8C91-28E8149F8A4E}" sibTransId="{EA3B4F3A-A142-4AFE-AFE5-2F938FF91112}"/>
    <dgm:cxn modelId="{14CE3DEE-087F-479F-A45B-CC79B1F61E5A}" srcId="{1961F778-99C7-42B7-9FDA-FF9B69B30BA3}" destId="{9592BFAB-8B93-4848-9278-2AAC6DBA20CE}" srcOrd="1" destOrd="0" parTransId="{AAF831FD-352D-43AB-8491-8D21DB792DE8}" sibTransId="{7EB34E20-4CEE-406F-9995-B31ED0F1928E}"/>
    <dgm:cxn modelId="{296204F0-B63D-4EAD-BEDD-552537FDA528}" srcId="{7A675393-833D-4699-8874-E148FD2C9D4E}" destId="{4242E67E-F7C0-47BB-B0A4-B7C5AB174FA5}" srcOrd="0" destOrd="0" parTransId="{1DD1B8C3-F8CB-4DDB-9B61-8FE691D81737}" sibTransId="{625E7F89-114A-4497-AD9E-FBA21C484A43}"/>
    <dgm:cxn modelId="{D5BCDF9F-D8B2-4E91-9E5A-19989E385F82}" type="presParOf" srcId="{9E3F31C1-2947-483B-856B-5747C9C88FCB}" destId="{DFF76035-D9ED-4C07-A365-455062F71739}" srcOrd="0" destOrd="0" presId="urn:microsoft.com/office/officeart/2016/7/layout/VerticalHollowActionList"/>
    <dgm:cxn modelId="{41056D87-6565-4E07-B0C7-FDB4720E09C4}" type="presParOf" srcId="{DFF76035-D9ED-4C07-A365-455062F71739}" destId="{F33DD9F4-A3AD-4A45-8933-079C888C3717}" srcOrd="0" destOrd="0" presId="urn:microsoft.com/office/officeart/2016/7/layout/VerticalHollowActionList"/>
    <dgm:cxn modelId="{5CC7BF70-438E-484C-9252-53644A1B692D}" type="presParOf" srcId="{DFF76035-D9ED-4C07-A365-455062F71739}" destId="{DD481316-07AC-4E42-B742-A8AF172183D2}" srcOrd="1" destOrd="0" presId="urn:microsoft.com/office/officeart/2016/7/layout/VerticalHollowActionList"/>
    <dgm:cxn modelId="{7AB2D5BD-3BE5-4371-90B9-B5001EC3CAAF}" type="presParOf" srcId="{9E3F31C1-2947-483B-856B-5747C9C88FCB}" destId="{84A57ECE-541A-4D29-AAD9-46461300CFAB}" srcOrd="1" destOrd="0" presId="urn:microsoft.com/office/officeart/2016/7/layout/VerticalHollowActionList"/>
    <dgm:cxn modelId="{08E024EA-0B40-4768-886C-CD0F3AC4704E}" type="presParOf" srcId="{9E3F31C1-2947-483B-856B-5747C9C88FCB}" destId="{98F1B8EE-7076-423D-B512-9223AE54F1E2}" srcOrd="2" destOrd="0" presId="urn:microsoft.com/office/officeart/2016/7/layout/VerticalHollowActionList"/>
    <dgm:cxn modelId="{68267D95-F738-4EF5-80A7-6F855334F8AC}" type="presParOf" srcId="{98F1B8EE-7076-423D-B512-9223AE54F1E2}" destId="{4D3EC2EE-E5A5-4E2B-B62A-E48F712C673E}" srcOrd="0" destOrd="0" presId="urn:microsoft.com/office/officeart/2016/7/layout/VerticalHollowActionList"/>
    <dgm:cxn modelId="{8E76B95E-4CCF-477A-B03D-D1EF295C754D}" type="presParOf" srcId="{98F1B8EE-7076-423D-B512-9223AE54F1E2}" destId="{EF8E03A8-E187-4685-9666-ED1EFB3112DB}" srcOrd="1" destOrd="0" presId="urn:microsoft.com/office/officeart/2016/7/layout/VerticalHollowActionList"/>
    <dgm:cxn modelId="{3903E2AE-E2DC-4544-B4BC-7CB07ECF8637}" type="presParOf" srcId="{9E3F31C1-2947-483B-856B-5747C9C88FCB}" destId="{88B1FB18-D8D9-4406-9AE1-1F6A7C33DE41}" srcOrd="3" destOrd="0" presId="urn:microsoft.com/office/officeart/2016/7/layout/VerticalHollowActionList"/>
    <dgm:cxn modelId="{826B8407-6524-46CA-9DC2-4A7050C49C2B}" type="presParOf" srcId="{9E3F31C1-2947-483B-856B-5747C9C88FCB}" destId="{3490C562-5DBA-4487-84E5-91E6BC7E1427}" srcOrd="4" destOrd="0" presId="urn:microsoft.com/office/officeart/2016/7/layout/VerticalHollowActionList"/>
    <dgm:cxn modelId="{E2682E88-FF38-4A03-8BFF-D9118C82F2BD}" type="presParOf" srcId="{3490C562-5DBA-4487-84E5-91E6BC7E1427}" destId="{8AB22DFC-04BE-411F-A12E-FC7526AB4B84}" srcOrd="0" destOrd="0" presId="urn:microsoft.com/office/officeart/2016/7/layout/VerticalHollowActionList"/>
    <dgm:cxn modelId="{5E9C3EFD-F5FE-4778-8BDB-7EC1D577EA27}" type="presParOf" srcId="{3490C562-5DBA-4487-84E5-91E6BC7E1427}" destId="{C0994F21-3230-4834-B0A3-96F0EACD93B6}" srcOrd="1" destOrd="0" presId="urn:microsoft.com/office/officeart/2016/7/layout/VerticalHollowActionList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C134E9-26EA-4FDC-BA6E-5A9394D6554D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2318B3-4E7B-49A0-80CC-27C218C6519E}">
      <dgm:prSet phldrT="[Text]" phldr="0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3600" dirty="0"/>
            <a:t>Database</a:t>
          </a:r>
        </a:p>
      </dgm:t>
    </dgm:pt>
    <dgm:pt modelId="{29C246F3-4159-418A-9F56-74D4C1E35935}" type="parTrans" cxnId="{1233F655-D29E-4F7A-B586-000F03A494A2}">
      <dgm:prSet/>
      <dgm:spPr/>
      <dgm:t>
        <a:bodyPr/>
        <a:lstStyle/>
        <a:p>
          <a:endParaRPr lang="en-US"/>
        </a:p>
      </dgm:t>
    </dgm:pt>
    <dgm:pt modelId="{66BCF88F-8899-410E-8FE6-D8BC4513CC42}" type="sibTrans" cxnId="{1233F655-D29E-4F7A-B586-000F03A494A2}">
      <dgm:prSet/>
      <dgm:spPr/>
      <dgm:t>
        <a:bodyPr/>
        <a:lstStyle/>
        <a:p>
          <a:endParaRPr lang="en-US"/>
        </a:p>
      </dgm:t>
    </dgm:pt>
    <dgm:pt modelId="{A89AAD48-03F3-4271-A746-A279BAC849A7}" type="asst">
      <dgm:prSet phldrT="[Text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/>
            <a:t>Curated collection of journals</a:t>
          </a:r>
        </a:p>
      </dgm:t>
    </dgm:pt>
    <dgm:pt modelId="{0F498799-F692-4695-89FC-99E28D607F1A}" type="parTrans" cxnId="{59EDDC0A-9B41-472E-9AF9-0C88BAB9EA37}">
      <dgm:prSet/>
      <dgm:spPr/>
      <dgm:t>
        <a:bodyPr/>
        <a:lstStyle/>
        <a:p>
          <a:endParaRPr lang="en-US"/>
        </a:p>
      </dgm:t>
    </dgm:pt>
    <dgm:pt modelId="{19759327-A7E7-45E1-9C8D-53DDB801563E}" type="sibTrans" cxnId="{59EDDC0A-9B41-472E-9AF9-0C88BAB9EA37}">
      <dgm:prSet/>
      <dgm:spPr/>
      <dgm:t>
        <a:bodyPr/>
        <a:lstStyle/>
        <a:p>
          <a:endParaRPr lang="en-US"/>
        </a:p>
      </dgm:t>
    </dgm:pt>
    <dgm:pt modelId="{032FDB7D-7F77-474B-BD06-2B971FA6A4AB}">
      <dgm:prSet phldrT="[Text]" phldr="0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Articles are indexed</a:t>
          </a:r>
        </a:p>
      </dgm:t>
    </dgm:pt>
    <dgm:pt modelId="{A367F394-3C82-4EB4-AEB7-BBFFA9A42842}" type="parTrans" cxnId="{3B0395C6-AAF2-4FEA-A6F8-0AB6460EAD35}">
      <dgm:prSet/>
      <dgm:spPr/>
      <dgm:t>
        <a:bodyPr/>
        <a:lstStyle/>
        <a:p>
          <a:endParaRPr lang="en-US"/>
        </a:p>
      </dgm:t>
    </dgm:pt>
    <dgm:pt modelId="{C1286D9D-B6A3-4766-AB71-FE056A398D56}" type="sibTrans" cxnId="{3B0395C6-AAF2-4FEA-A6F8-0AB6460EAD35}">
      <dgm:prSet/>
      <dgm:spPr/>
      <dgm:t>
        <a:bodyPr/>
        <a:lstStyle/>
        <a:p>
          <a:endParaRPr lang="en-US"/>
        </a:p>
      </dgm:t>
    </dgm:pt>
    <dgm:pt modelId="{2AF2BF98-65FE-4E45-A2AA-0A8E4D2F3A15}">
      <dgm:prSet phldrT="[Text]" phldr="0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Designed for easy retrieval</a:t>
          </a:r>
        </a:p>
      </dgm:t>
    </dgm:pt>
    <dgm:pt modelId="{BE29026C-DCBF-4C52-8746-BE94A95C802C}" type="parTrans" cxnId="{62DBFB23-AEC0-42ED-A16F-09C47517545C}">
      <dgm:prSet/>
      <dgm:spPr/>
      <dgm:t>
        <a:bodyPr/>
        <a:lstStyle/>
        <a:p>
          <a:endParaRPr lang="en-US"/>
        </a:p>
      </dgm:t>
    </dgm:pt>
    <dgm:pt modelId="{226CD0E8-94E3-4CDF-B9D9-767DC6192322}" type="sibTrans" cxnId="{62DBFB23-AEC0-42ED-A16F-09C47517545C}">
      <dgm:prSet/>
      <dgm:spPr/>
      <dgm:t>
        <a:bodyPr/>
        <a:lstStyle/>
        <a:p>
          <a:endParaRPr lang="en-US"/>
        </a:p>
      </dgm:t>
    </dgm:pt>
    <dgm:pt modelId="{25380CD0-04D4-4C7E-A1DD-580B3FF9210D}">
      <dgm:prSet phldrT="[Text]" phldr="0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No database includes all journals</a:t>
          </a:r>
        </a:p>
      </dgm:t>
    </dgm:pt>
    <dgm:pt modelId="{787FF2BA-0F5E-4BC0-AB94-CC363E78491F}" type="parTrans" cxnId="{E6389960-9170-4E1F-8ACF-C20F67061A6D}">
      <dgm:prSet/>
      <dgm:spPr/>
      <dgm:t>
        <a:bodyPr/>
        <a:lstStyle/>
        <a:p>
          <a:endParaRPr lang="en-US"/>
        </a:p>
      </dgm:t>
    </dgm:pt>
    <dgm:pt modelId="{A6C83DD2-D02A-4BFD-8191-B0F60D52836F}" type="sibTrans" cxnId="{E6389960-9170-4E1F-8ACF-C20F67061A6D}">
      <dgm:prSet/>
      <dgm:spPr/>
      <dgm:t>
        <a:bodyPr/>
        <a:lstStyle/>
        <a:p>
          <a:endParaRPr lang="en-US"/>
        </a:p>
      </dgm:t>
    </dgm:pt>
    <dgm:pt modelId="{8B03797E-1299-4BDA-BDD9-FE2E72E2625E}" type="pres">
      <dgm:prSet presAssocID="{2BC134E9-26EA-4FDC-BA6E-5A9394D655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CD856C4-F766-44F9-BEF6-E0B7FAB62FB6}" type="pres">
      <dgm:prSet presAssocID="{882318B3-4E7B-49A0-80CC-27C218C6519E}" presName="hierRoot1" presStyleCnt="0">
        <dgm:presLayoutVars>
          <dgm:hierBranch val="init"/>
        </dgm:presLayoutVars>
      </dgm:prSet>
      <dgm:spPr/>
    </dgm:pt>
    <dgm:pt modelId="{BDC498F4-E71E-49A3-81E7-52F23CD967CC}" type="pres">
      <dgm:prSet presAssocID="{882318B3-4E7B-49A0-80CC-27C218C6519E}" presName="rootComposite1" presStyleCnt="0"/>
      <dgm:spPr/>
    </dgm:pt>
    <dgm:pt modelId="{61062548-5119-413F-BC1D-EEF72FE414A4}" type="pres">
      <dgm:prSet presAssocID="{882318B3-4E7B-49A0-80CC-27C218C6519E}" presName="rootText1" presStyleLbl="node0" presStyleIdx="0" presStyleCnt="1">
        <dgm:presLayoutVars>
          <dgm:chPref val="3"/>
        </dgm:presLayoutVars>
      </dgm:prSet>
      <dgm:spPr/>
    </dgm:pt>
    <dgm:pt modelId="{0A511FC8-0E61-4779-8439-7874C3E796EE}" type="pres">
      <dgm:prSet presAssocID="{882318B3-4E7B-49A0-80CC-27C218C6519E}" presName="rootConnector1" presStyleLbl="node1" presStyleIdx="0" presStyleCnt="0"/>
      <dgm:spPr/>
    </dgm:pt>
    <dgm:pt modelId="{97BFA972-A88D-42B0-9F60-00B31C9B4701}" type="pres">
      <dgm:prSet presAssocID="{882318B3-4E7B-49A0-80CC-27C218C6519E}" presName="hierChild2" presStyleCnt="0"/>
      <dgm:spPr/>
    </dgm:pt>
    <dgm:pt modelId="{2F083D3A-EE7A-420B-9184-7EC81CAFA10F}" type="pres">
      <dgm:prSet presAssocID="{A367F394-3C82-4EB4-AEB7-BBFFA9A42842}" presName="Name64" presStyleLbl="parChTrans1D2" presStyleIdx="0" presStyleCnt="4"/>
      <dgm:spPr/>
    </dgm:pt>
    <dgm:pt modelId="{E9531FB9-F363-4D2D-BA07-83086548FC35}" type="pres">
      <dgm:prSet presAssocID="{032FDB7D-7F77-474B-BD06-2B971FA6A4AB}" presName="hierRoot2" presStyleCnt="0">
        <dgm:presLayoutVars>
          <dgm:hierBranch val="init"/>
        </dgm:presLayoutVars>
      </dgm:prSet>
      <dgm:spPr/>
    </dgm:pt>
    <dgm:pt modelId="{EB6B500D-26BC-470D-9867-E588F500788E}" type="pres">
      <dgm:prSet presAssocID="{032FDB7D-7F77-474B-BD06-2B971FA6A4AB}" presName="rootComposite" presStyleCnt="0"/>
      <dgm:spPr/>
    </dgm:pt>
    <dgm:pt modelId="{7892CABA-B663-4934-B24D-F416054F5E73}" type="pres">
      <dgm:prSet presAssocID="{032FDB7D-7F77-474B-BD06-2B971FA6A4AB}" presName="rootText" presStyleLbl="node2" presStyleIdx="0" presStyleCnt="3">
        <dgm:presLayoutVars>
          <dgm:chPref val="3"/>
        </dgm:presLayoutVars>
      </dgm:prSet>
      <dgm:spPr/>
    </dgm:pt>
    <dgm:pt modelId="{58FAFA91-B347-4208-BF90-DB16C57E8493}" type="pres">
      <dgm:prSet presAssocID="{032FDB7D-7F77-474B-BD06-2B971FA6A4AB}" presName="rootConnector" presStyleLbl="node2" presStyleIdx="0" presStyleCnt="3"/>
      <dgm:spPr/>
    </dgm:pt>
    <dgm:pt modelId="{EBDC98BD-D4E6-4468-B80A-72F14CBDC952}" type="pres">
      <dgm:prSet presAssocID="{032FDB7D-7F77-474B-BD06-2B971FA6A4AB}" presName="hierChild4" presStyleCnt="0"/>
      <dgm:spPr/>
    </dgm:pt>
    <dgm:pt modelId="{C5608D01-2783-42DE-8AA4-9E8492E5F425}" type="pres">
      <dgm:prSet presAssocID="{032FDB7D-7F77-474B-BD06-2B971FA6A4AB}" presName="hierChild5" presStyleCnt="0"/>
      <dgm:spPr/>
    </dgm:pt>
    <dgm:pt modelId="{658664D8-03F3-43BE-B1BF-E72E41A46612}" type="pres">
      <dgm:prSet presAssocID="{BE29026C-DCBF-4C52-8746-BE94A95C802C}" presName="Name64" presStyleLbl="parChTrans1D2" presStyleIdx="1" presStyleCnt="4"/>
      <dgm:spPr/>
    </dgm:pt>
    <dgm:pt modelId="{427C2291-A06A-4D17-B96E-75BA08083A3B}" type="pres">
      <dgm:prSet presAssocID="{2AF2BF98-65FE-4E45-A2AA-0A8E4D2F3A15}" presName="hierRoot2" presStyleCnt="0">
        <dgm:presLayoutVars>
          <dgm:hierBranch val="init"/>
        </dgm:presLayoutVars>
      </dgm:prSet>
      <dgm:spPr/>
    </dgm:pt>
    <dgm:pt modelId="{BA2F4E7F-AE3B-4265-9697-394C0DA1D519}" type="pres">
      <dgm:prSet presAssocID="{2AF2BF98-65FE-4E45-A2AA-0A8E4D2F3A15}" presName="rootComposite" presStyleCnt="0"/>
      <dgm:spPr/>
    </dgm:pt>
    <dgm:pt modelId="{57C9D7DD-41CF-4408-B49B-C7D0527F4145}" type="pres">
      <dgm:prSet presAssocID="{2AF2BF98-65FE-4E45-A2AA-0A8E4D2F3A15}" presName="rootText" presStyleLbl="node2" presStyleIdx="1" presStyleCnt="3">
        <dgm:presLayoutVars>
          <dgm:chPref val="3"/>
        </dgm:presLayoutVars>
      </dgm:prSet>
      <dgm:spPr/>
    </dgm:pt>
    <dgm:pt modelId="{30953B80-6A6A-4CE1-B4C8-B42E5ADDE88C}" type="pres">
      <dgm:prSet presAssocID="{2AF2BF98-65FE-4E45-A2AA-0A8E4D2F3A15}" presName="rootConnector" presStyleLbl="node2" presStyleIdx="1" presStyleCnt="3"/>
      <dgm:spPr/>
    </dgm:pt>
    <dgm:pt modelId="{97896293-5F64-41AD-87D2-637930DDEF33}" type="pres">
      <dgm:prSet presAssocID="{2AF2BF98-65FE-4E45-A2AA-0A8E4D2F3A15}" presName="hierChild4" presStyleCnt="0"/>
      <dgm:spPr/>
    </dgm:pt>
    <dgm:pt modelId="{7D497E8F-AAC0-41A9-8BF7-861B1107DCEB}" type="pres">
      <dgm:prSet presAssocID="{2AF2BF98-65FE-4E45-A2AA-0A8E4D2F3A15}" presName="hierChild5" presStyleCnt="0"/>
      <dgm:spPr/>
    </dgm:pt>
    <dgm:pt modelId="{864B3EF5-2C2C-4BAC-B02D-7640A47EE2F8}" type="pres">
      <dgm:prSet presAssocID="{787FF2BA-0F5E-4BC0-AB94-CC363E78491F}" presName="Name64" presStyleLbl="parChTrans1D2" presStyleIdx="2" presStyleCnt="4"/>
      <dgm:spPr/>
    </dgm:pt>
    <dgm:pt modelId="{F8B50EE3-1024-45C6-AC18-8F31E09E5675}" type="pres">
      <dgm:prSet presAssocID="{25380CD0-04D4-4C7E-A1DD-580B3FF9210D}" presName="hierRoot2" presStyleCnt="0">
        <dgm:presLayoutVars>
          <dgm:hierBranch val="init"/>
        </dgm:presLayoutVars>
      </dgm:prSet>
      <dgm:spPr/>
    </dgm:pt>
    <dgm:pt modelId="{6785B3CC-F284-4C74-9E08-69763B326F46}" type="pres">
      <dgm:prSet presAssocID="{25380CD0-04D4-4C7E-A1DD-580B3FF9210D}" presName="rootComposite" presStyleCnt="0"/>
      <dgm:spPr/>
    </dgm:pt>
    <dgm:pt modelId="{BF7D2313-90C4-476D-81F5-CA44F068BB28}" type="pres">
      <dgm:prSet presAssocID="{25380CD0-04D4-4C7E-A1DD-580B3FF9210D}" presName="rootText" presStyleLbl="node2" presStyleIdx="2" presStyleCnt="3">
        <dgm:presLayoutVars>
          <dgm:chPref val="3"/>
        </dgm:presLayoutVars>
      </dgm:prSet>
      <dgm:spPr/>
    </dgm:pt>
    <dgm:pt modelId="{83990063-9235-46B1-B537-C1569FFC64DE}" type="pres">
      <dgm:prSet presAssocID="{25380CD0-04D4-4C7E-A1DD-580B3FF9210D}" presName="rootConnector" presStyleLbl="node2" presStyleIdx="2" presStyleCnt="3"/>
      <dgm:spPr/>
    </dgm:pt>
    <dgm:pt modelId="{3141B8CB-BCD4-40D9-A61E-DD4AAA3BE1F4}" type="pres">
      <dgm:prSet presAssocID="{25380CD0-04D4-4C7E-A1DD-580B3FF9210D}" presName="hierChild4" presStyleCnt="0"/>
      <dgm:spPr/>
    </dgm:pt>
    <dgm:pt modelId="{88003900-125B-4BB0-96DE-2B3BF5432350}" type="pres">
      <dgm:prSet presAssocID="{25380CD0-04D4-4C7E-A1DD-580B3FF9210D}" presName="hierChild5" presStyleCnt="0"/>
      <dgm:spPr/>
    </dgm:pt>
    <dgm:pt modelId="{710FC727-7E22-4ED5-9B78-D9A80FF0499C}" type="pres">
      <dgm:prSet presAssocID="{882318B3-4E7B-49A0-80CC-27C218C6519E}" presName="hierChild3" presStyleCnt="0"/>
      <dgm:spPr/>
    </dgm:pt>
    <dgm:pt modelId="{256ED084-EC24-4B92-9D42-C54ADA480CB2}" type="pres">
      <dgm:prSet presAssocID="{0F498799-F692-4695-89FC-99E28D607F1A}" presName="Name115" presStyleLbl="parChTrans1D2" presStyleIdx="3" presStyleCnt="4"/>
      <dgm:spPr/>
    </dgm:pt>
    <dgm:pt modelId="{A69E0A03-21A3-4D39-8F24-0E39A1541EE9}" type="pres">
      <dgm:prSet presAssocID="{A89AAD48-03F3-4271-A746-A279BAC849A7}" presName="hierRoot3" presStyleCnt="0">
        <dgm:presLayoutVars>
          <dgm:hierBranch val="init"/>
        </dgm:presLayoutVars>
      </dgm:prSet>
      <dgm:spPr/>
    </dgm:pt>
    <dgm:pt modelId="{09510021-D18A-4EC0-AE1D-D358DE69860F}" type="pres">
      <dgm:prSet presAssocID="{A89AAD48-03F3-4271-A746-A279BAC849A7}" presName="rootComposite3" presStyleCnt="0"/>
      <dgm:spPr/>
    </dgm:pt>
    <dgm:pt modelId="{FF15606D-887F-4309-BC13-BAC8786BB946}" type="pres">
      <dgm:prSet presAssocID="{A89AAD48-03F3-4271-A746-A279BAC849A7}" presName="rootText3" presStyleLbl="asst1" presStyleIdx="0" presStyleCnt="1">
        <dgm:presLayoutVars>
          <dgm:chPref val="3"/>
        </dgm:presLayoutVars>
      </dgm:prSet>
      <dgm:spPr/>
    </dgm:pt>
    <dgm:pt modelId="{8C783FE4-32FF-4A36-A6A0-222ABA5D6509}" type="pres">
      <dgm:prSet presAssocID="{A89AAD48-03F3-4271-A746-A279BAC849A7}" presName="rootConnector3" presStyleLbl="asst1" presStyleIdx="0" presStyleCnt="1"/>
      <dgm:spPr/>
    </dgm:pt>
    <dgm:pt modelId="{F219D09D-6A78-4B49-8B55-D9105F9EEADB}" type="pres">
      <dgm:prSet presAssocID="{A89AAD48-03F3-4271-A746-A279BAC849A7}" presName="hierChild6" presStyleCnt="0"/>
      <dgm:spPr/>
    </dgm:pt>
    <dgm:pt modelId="{EFC6D0E0-BCB5-40DA-B74F-2222B66A11BC}" type="pres">
      <dgm:prSet presAssocID="{A89AAD48-03F3-4271-A746-A279BAC849A7}" presName="hierChild7" presStyleCnt="0"/>
      <dgm:spPr/>
    </dgm:pt>
  </dgm:ptLst>
  <dgm:cxnLst>
    <dgm:cxn modelId="{59EDDC0A-9B41-472E-9AF9-0C88BAB9EA37}" srcId="{882318B3-4E7B-49A0-80CC-27C218C6519E}" destId="{A89AAD48-03F3-4271-A746-A279BAC849A7}" srcOrd="0" destOrd="0" parTransId="{0F498799-F692-4695-89FC-99E28D607F1A}" sibTransId="{19759327-A7E7-45E1-9C8D-53DDB801563E}"/>
    <dgm:cxn modelId="{F4AA370B-22EC-4147-8F0A-FCF6A01599BF}" type="presOf" srcId="{787FF2BA-0F5E-4BC0-AB94-CC363E78491F}" destId="{864B3EF5-2C2C-4BAC-B02D-7640A47EE2F8}" srcOrd="0" destOrd="0" presId="urn:microsoft.com/office/officeart/2009/3/layout/HorizontalOrganizationChart"/>
    <dgm:cxn modelId="{5065A617-FBCF-4BA7-AA73-8BA492DD45DE}" type="presOf" srcId="{A89AAD48-03F3-4271-A746-A279BAC849A7}" destId="{FF15606D-887F-4309-BC13-BAC8786BB946}" srcOrd="0" destOrd="0" presId="urn:microsoft.com/office/officeart/2009/3/layout/HorizontalOrganizationChart"/>
    <dgm:cxn modelId="{62DBFB23-AEC0-42ED-A16F-09C47517545C}" srcId="{882318B3-4E7B-49A0-80CC-27C218C6519E}" destId="{2AF2BF98-65FE-4E45-A2AA-0A8E4D2F3A15}" srcOrd="2" destOrd="0" parTransId="{BE29026C-DCBF-4C52-8746-BE94A95C802C}" sibTransId="{226CD0E8-94E3-4CDF-B9D9-767DC6192322}"/>
    <dgm:cxn modelId="{14254234-2D21-47BE-A0E8-53CB95C4BBE4}" type="presOf" srcId="{2AF2BF98-65FE-4E45-A2AA-0A8E4D2F3A15}" destId="{30953B80-6A6A-4CE1-B4C8-B42E5ADDE88C}" srcOrd="1" destOrd="0" presId="urn:microsoft.com/office/officeart/2009/3/layout/HorizontalOrganizationChart"/>
    <dgm:cxn modelId="{F4BF795D-9CAE-43B8-950A-D5FC6489E4BF}" type="presOf" srcId="{882318B3-4E7B-49A0-80CC-27C218C6519E}" destId="{61062548-5119-413F-BC1D-EEF72FE414A4}" srcOrd="0" destOrd="0" presId="urn:microsoft.com/office/officeart/2009/3/layout/HorizontalOrganizationChart"/>
    <dgm:cxn modelId="{E6389960-9170-4E1F-8ACF-C20F67061A6D}" srcId="{882318B3-4E7B-49A0-80CC-27C218C6519E}" destId="{25380CD0-04D4-4C7E-A1DD-580B3FF9210D}" srcOrd="3" destOrd="0" parTransId="{787FF2BA-0F5E-4BC0-AB94-CC363E78491F}" sibTransId="{A6C83DD2-D02A-4BFD-8191-B0F60D52836F}"/>
    <dgm:cxn modelId="{15152867-96D1-432F-9D58-F51F26A23AAC}" type="presOf" srcId="{0F498799-F692-4695-89FC-99E28D607F1A}" destId="{256ED084-EC24-4B92-9D42-C54ADA480CB2}" srcOrd="0" destOrd="0" presId="urn:microsoft.com/office/officeart/2009/3/layout/HorizontalOrganizationChart"/>
    <dgm:cxn modelId="{63B3DF6B-3C29-42AA-81F6-76EF715BD285}" type="presOf" srcId="{25380CD0-04D4-4C7E-A1DD-580B3FF9210D}" destId="{BF7D2313-90C4-476D-81F5-CA44F068BB28}" srcOrd="0" destOrd="0" presId="urn:microsoft.com/office/officeart/2009/3/layout/HorizontalOrganizationChart"/>
    <dgm:cxn modelId="{C631FF4B-D10F-4F05-89F7-E7592607B043}" type="presOf" srcId="{882318B3-4E7B-49A0-80CC-27C218C6519E}" destId="{0A511FC8-0E61-4779-8439-7874C3E796EE}" srcOrd="1" destOrd="0" presId="urn:microsoft.com/office/officeart/2009/3/layout/HorizontalOrganizationChart"/>
    <dgm:cxn modelId="{A7CE3A4D-71E0-4C34-83D1-D5A60F7809BC}" type="presOf" srcId="{A89AAD48-03F3-4271-A746-A279BAC849A7}" destId="{8C783FE4-32FF-4A36-A6A0-222ABA5D6509}" srcOrd="1" destOrd="0" presId="urn:microsoft.com/office/officeart/2009/3/layout/HorizontalOrganizationChart"/>
    <dgm:cxn modelId="{895DC272-F05C-49AB-A8E8-B328717D81F4}" type="presOf" srcId="{A367F394-3C82-4EB4-AEB7-BBFFA9A42842}" destId="{2F083D3A-EE7A-420B-9184-7EC81CAFA10F}" srcOrd="0" destOrd="0" presId="urn:microsoft.com/office/officeart/2009/3/layout/HorizontalOrganizationChart"/>
    <dgm:cxn modelId="{FB2AA053-49B8-4B6E-A9F9-FCE1D7BAF087}" type="presOf" srcId="{032FDB7D-7F77-474B-BD06-2B971FA6A4AB}" destId="{58FAFA91-B347-4208-BF90-DB16C57E8493}" srcOrd="1" destOrd="0" presId="urn:microsoft.com/office/officeart/2009/3/layout/HorizontalOrganizationChart"/>
    <dgm:cxn modelId="{7A29EF55-7807-487F-8843-BC9B45561B52}" type="presOf" srcId="{BE29026C-DCBF-4C52-8746-BE94A95C802C}" destId="{658664D8-03F3-43BE-B1BF-E72E41A46612}" srcOrd="0" destOrd="0" presId="urn:microsoft.com/office/officeart/2009/3/layout/HorizontalOrganizationChart"/>
    <dgm:cxn modelId="{1233F655-D29E-4F7A-B586-000F03A494A2}" srcId="{2BC134E9-26EA-4FDC-BA6E-5A9394D6554D}" destId="{882318B3-4E7B-49A0-80CC-27C218C6519E}" srcOrd="0" destOrd="0" parTransId="{29C246F3-4159-418A-9F56-74D4C1E35935}" sibTransId="{66BCF88F-8899-410E-8FE6-D8BC4513CC42}"/>
    <dgm:cxn modelId="{AB4A3A86-8A6D-4848-8673-6A9D3A064D0C}" type="presOf" srcId="{032FDB7D-7F77-474B-BD06-2B971FA6A4AB}" destId="{7892CABA-B663-4934-B24D-F416054F5E73}" srcOrd="0" destOrd="0" presId="urn:microsoft.com/office/officeart/2009/3/layout/HorizontalOrganizationChart"/>
    <dgm:cxn modelId="{3B0395C6-AAF2-4FEA-A6F8-0AB6460EAD35}" srcId="{882318B3-4E7B-49A0-80CC-27C218C6519E}" destId="{032FDB7D-7F77-474B-BD06-2B971FA6A4AB}" srcOrd="1" destOrd="0" parTransId="{A367F394-3C82-4EB4-AEB7-BBFFA9A42842}" sibTransId="{C1286D9D-B6A3-4766-AB71-FE056A398D56}"/>
    <dgm:cxn modelId="{EDEA57CF-02F2-401F-9A81-F28850535A32}" type="presOf" srcId="{25380CD0-04D4-4C7E-A1DD-580B3FF9210D}" destId="{83990063-9235-46B1-B537-C1569FFC64DE}" srcOrd="1" destOrd="0" presId="urn:microsoft.com/office/officeart/2009/3/layout/HorizontalOrganizationChart"/>
    <dgm:cxn modelId="{F808C6E9-4B79-4373-BE1F-E094DC97F5AE}" type="presOf" srcId="{2AF2BF98-65FE-4E45-A2AA-0A8E4D2F3A15}" destId="{57C9D7DD-41CF-4408-B49B-C7D0527F4145}" srcOrd="0" destOrd="0" presId="urn:microsoft.com/office/officeart/2009/3/layout/HorizontalOrganizationChart"/>
    <dgm:cxn modelId="{FA895BF2-EC09-4071-8911-C783AC77A27F}" type="presOf" srcId="{2BC134E9-26EA-4FDC-BA6E-5A9394D6554D}" destId="{8B03797E-1299-4BDA-BDD9-FE2E72E2625E}" srcOrd="0" destOrd="0" presId="urn:microsoft.com/office/officeart/2009/3/layout/HorizontalOrganizationChart"/>
    <dgm:cxn modelId="{FD0D75DC-D709-4031-9D58-4243D276EDA1}" type="presParOf" srcId="{8B03797E-1299-4BDA-BDD9-FE2E72E2625E}" destId="{CCD856C4-F766-44F9-BEF6-E0B7FAB62FB6}" srcOrd="0" destOrd="0" presId="urn:microsoft.com/office/officeart/2009/3/layout/HorizontalOrganizationChart"/>
    <dgm:cxn modelId="{B6EA736F-5AD2-4E78-98F6-5BA67FE44AB6}" type="presParOf" srcId="{CCD856C4-F766-44F9-BEF6-E0B7FAB62FB6}" destId="{BDC498F4-E71E-49A3-81E7-52F23CD967CC}" srcOrd="0" destOrd="0" presId="urn:microsoft.com/office/officeart/2009/3/layout/HorizontalOrganizationChart"/>
    <dgm:cxn modelId="{9CC8388F-3C9B-4F43-AB6D-74B191EAAA55}" type="presParOf" srcId="{BDC498F4-E71E-49A3-81E7-52F23CD967CC}" destId="{61062548-5119-413F-BC1D-EEF72FE414A4}" srcOrd="0" destOrd="0" presId="urn:microsoft.com/office/officeart/2009/3/layout/HorizontalOrganizationChart"/>
    <dgm:cxn modelId="{0AE7FD38-E659-4087-9B4F-C9F6CF7BA8F5}" type="presParOf" srcId="{BDC498F4-E71E-49A3-81E7-52F23CD967CC}" destId="{0A511FC8-0E61-4779-8439-7874C3E796EE}" srcOrd="1" destOrd="0" presId="urn:microsoft.com/office/officeart/2009/3/layout/HorizontalOrganizationChart"/>
    <dgm:cxn modelId="{2D4C868C-E279-438B-AD60-31948AEFF196}" type="presParOf" srcId="{CCD856C4-F766-44F9-BEF6-E0B7FAB62FB6}" destId="{97BFA972-A88D-42B0-9F60-00B31C9B4701}" srcOrd="1" destOrd="0" presId="urn:microsoft.com/office/officeart/2009/3/layout/HorizontalOrganizationChart"/>
    <dgm:cxn modelId="{714F9878-94CA-4D63-81BE-F6C1319DC210}" type="presParOf" srcId="{97BFA972-A88D-42B0-9F60-00B31C9B4701}" destId="{2F083D3A-EE7A-420B-9184-7EC81CAFA10F}" srcOrd="0" destOrd="0" presId="urn:microsoft.com/office/officeart/2009/3/layout/HorizontalOrganizationChart"/>
    <dgm:cxn modelId="{475910EF-3E1D-4B82-9F70-D3FFBA9099CE}" type="presParOf" srcId="{97BFA972-A88D-42B0-9F60-00B31C9B4701}" destId="{E9531FB9-F363-4D2D-BA07-83086548FC35}" srcOrd="1" destOrd="0" presId="urn:microsoft.com/office/officeart/2009/3/layout/HorizontalOrganizationChart"/>
    <dgm:cxn modelId="{4A774A0C-134A-4046-ACB7-3437B03FAE5A}" type="presParOf" srcId="{E9531FB9-F363-4D2D-BA07-83086548FC35}" destId="{EB6B500D-26BC-470D-9867-E588F500788E}" srcOrd="0" destOrd="0" presId="urn:microsoft.com/office/officeart/2009/3/layout/HorizontalOrganizationChart"/>
    <dgm:cxn modelId="{04062935-3A60-4157-A5E9-831585E7B6BA}" type="presParOf" srcId="{EB6B500D-26BC-470D-9867-E588F500788E}" destId="{7892CABA-B663-4934-B24D-F416054F5E73}" srcOrd="0" destOrd="0" presId="urn:microsoft.com/office/officeart/2009/3/layout/HorizontalOrganizationChart"/>
    <dgm:cxn modelId="{2DCF0305-ACCB-45F7-B219-9F76DB91823B}" type="presParOf" srcId="{EB6B500D-26BC-470D-9867-E588F500788E}" destId="{58FAFA91-B347-4208-BF90-DB16C57E8493}" srcOrd="1" destOrd="0" presId="urn:microsoft.com/office/officeart/2009/3/layout/HorizontalOrganizationChart"/>
    <dgm:cxn modelId="{AAA4788A-DF61-481C-9F1E-131337489DC3}" type="presParOf" srcId="{E9531FB9-F363-4D2D-BA07-83086548FC35}" destId="{EBDC98BD-D4E6-4468-B80A-72F14CBDC952}" srcOrd="1" destOrd="0" presId="urn:microsoft.com/office/officeart/2009/3/layout/HorizontalOrganizationChart"/>
    <dgm:cxn modelId="{5A9D7AA8-DF7A-4A07-B799-E7391B0C2347}" type="presParOf" srcId="{E9531FB9-F363-4D2D-BA07-83086548FC35}" destId="{C5608D01-2783-42DE-8AA4-9E8492E5F425}" srcOrd="2" destOrd="0" presId="urn:microsoft.com/office/officeart/2009/3/layout/HorizontalOrganizationChart"/>
    <dgm:cxn modelId="{73101612-6086-4DFC-9F54-B06F04C504B8}" type="presParOf" srcId="{97BFA972-A88D-42B0-9F60-00B31C9B4701}" destId="{658664D8-03F3-43BE-B1BF-E72E41A46612}" srcOrd="2" destOrd="0" presId="urn:microsoft.com/office/officeart/2009/3/layout/HorizontalOrganizationChart"/>
    <dgm:cxn modelId="{F723B06A-CBB2-4AE1-8EFD-A0A0194E8C8D}" type="presParOf" srcId="{97BFA972-A88D-42B0-9F60-00B31C9B4701}" destId="{427C2291-A06A-4D17-B96E-75BA08083A3B}" srcOrd="3" destOrd="0" presId="urn:microsoft.com/office/officeart/2009/3/layout/HorizontalOrganizationChart"/>
    <dgm:cxn modelId="{5094235B-0060-4C6A-8ADB-A57EACB950A2}" type="presParOf" srcId="{427C2291-A06A-4D17-B96E-75BA08083A3B}" destId="{BA2F4E7F-AE3B-4265-9697-394C0DA1D519}" srcOrd="0" destOrd="0" presId="urn:microsoft.com/office/officeart/2009/3/layout/HorizontalOrganizationChart"/>
    <dgm:cxn modelId="{F0EB7839-61B5-4033-8FDF-8370EB550DDA}" type="presParOf" srcId="{BA2F4E7F-AE3B-4265-9697-394C0DA1D519}" destId="{57C9D7DD-41CF-4408-B49B-C7D0527F4145}" srcOrd="0" destOrd="0" presId="urn:microsoft.com/office/officeart/2009/3/layout/HorizontalOrganizationChart"/>
    <dgm:cxn modelId="{CB9ACB3A-71E0-421A-B9F1-05E125C6B3EF}" type="presParOf" srcId="{BA2F4E7F-AE3B-4265-9697-394C0DA1D519}" destId="{30953B80-6A6A-4CE1-B4C8-B42E5ADDE88C}" srcOrd="1" destOrd="0" presId="urn:microsoft.com/office/officeart/2009/3/layout/HorizontalOrganizationChart"/>
    <dgm:cxn modelId="{17449540-37A2-4C74-9FA5-2F91BB0723FF}" type="presParOf" srcId="{427C2291-A06A-4D17-B96E-75BA08083A3B}" destId="{97896293-5F64-41AD-87D2-637930DDEF33}" srcOrd="1" destOrd="0" presId="urn:microsoft.com/office/officeart/2009/3/layout/HorizontalOrganizationChart"/>
    <dgm:cxn modelId="{A173B2B5-2867-4A4B-846F-E66858051071}" type="presParOf" srcId="{427C2291-A06A-4D17-B96E-75BA08083A3B}" destId="{7D497E8F-AAC0-41A9-8BF7-861B1107DCEB}" srcOrd="2" destOrd="0" presId="urn:microsoft.com/office/officeart/2009/3/layout/HorizontalOrganizationChart"/>
    <dgm:cxn modelId="{4007A3AA-1798-48E4-AEAC-FC694003E344}" type="presParOf" srcId="{97BFA972-A88D-42B0-9F60-00B31C9B4701}" destId="{864B3EF5-2C2C-4BAC-B02D-7640A47EE2F8}" srcOrd="4" destOrd="0" presId="urn:microsoft.com/office/officeart/2009/3/layout/HorizontalOrganizationChart"/>
    <dgm:cxn modelId="{96BB180C-6017-42D7-A61D-D1EDD242FAB5}" type="presParOf" srcId="{97BFA972-A88D-42B0-9F60-00B31C9B4701}" destId="{F8B50EE3-1024-45C6-AC18-8F31E09E5675}" srcOrd="5" destOrd="0" presId="urn:microsoft.com/office/officeart/2009/3/layout/HorizontalOrganizationChart"/>
    <dgm:cxn modelId="{EDE6F302-B1EC-4CA7-A7C5-44BB250B0775}" type="presParOf" srcId="{F8B50EE3-1024-45C6-AC18-8F31E09E5675}" destId="{6785B3CC-F284-4C74-9E08-69763B326F46}" srcOrd="0" destOrd="0" presId="urn:microsoft.com/office/officeart/2009/3/layout/HorizontalOrganizationChart"/>
    <dgm:cxn modelId="{40E93B66-52D9-40B9-8638-BEE46701848F}" type="presParOf" srcId="{6785B3CC-F284-4C74-9E08-69763B326F46}" destId="{BF7D2313-90C4-476D-81F5-CA44F068BB28}" srcOrd="0" destOrd="0" presId="urn:microsoft.com/office/officeart/2009/3/layout/HorizontalOrganizationChart"/>
    <dgm:cxn modelId="{A5277106-504D-4172-ADA1-92A3E2A23F47}" type="presParOf" srcId="{6785B3CC-F284-4C74-9E08-69763B326F46}" destId="{83990063-9235-46B1-B537-C1569FFC64DE}" srcOrd="1" destOrd="0" presId="urn:microsoft.com/office/officeart/2009/3/layout/HorizontalOrganizationChart"/>
    <dgm:cxn modelId="{FF3D7892-3780-4848-84EA-F68E18160078}" type="presParOf" srcId="{F8B50EE3-1024-45C6-AC18-8F31E09E5675}" destId="{3141B8CB-BCD4-40D9-A61E-DD4AAA3BE1F4}" srcOrd="1" destOrd="0" presId="urn:microsoft.com/office/officeart/2009/3/layout/HorizontalOrganizationChart"/>
    <dgm:cxn modelId="{30F066C0-98D1-4CF1-B07B-CB2332656D02}" type="presParOf" srcId="{F8B50EE3-1024-45C6-AC18-8F31E09E5675}" destId="{88003900-125B-4BB0-96DE-2B3BF5432350}" srcOrd="2" destOrd="0" presId="urn:microsoft.com/office/officeart/2009/3/layout/HorizontalOrganizationChart"/>
    <dgm:cxn modelId="{E3E6CF3E-EA80-4FCC-ACE9-6FB3323D57F6}" type="presParOf" srcId="{CCD856C4-F766-44F9-BEF6-E0B7FAB62FB6}" destId="{710FC727-7E22-4ED5-9B78-D9A80FF0499C}" srcOrd="2" destOrd="0" presId="urn:microsoft.com/office/officeart/2009/3/layout/HorizontalOrganizationChart"/>
    <dgm:cxn modelId="{DD0D2B7D-A9AD-40F0-86E1-D9CF3D6E9388}" type="presParOf" srcId="{710FC727-7E22-4ED5-9B78-D9A80FF0499C}" destId="{256ED084-EC24-4B92-9D42-C54ADA480CB2}" srcOrd="0" destOrd="0" presId="urn:microsoft.com/office/officeart/2009/3/layout/HorizontalOrganizationChart"/>
    <dgm:cxn modelId="{0D54411B-2D03-4659-A3DE-544C7A83E8C1}" type="presParOf" srcId="{710FC727-7E22-4ED5-9B78-D9A80FF0499C}" destId="{A69E0A03-21A3-4D39-8F24-0E39A1541EE9}" srcOrd="1" destOrd="0" presId="urn:microsoft.com/office/officeart/2009/3/layout/HorizontalOrganizationChart"/>
    <dgm:cxn modelId="{17ED3EC0-FA56-4703-B544-12455B631C2D}" type="presParOf" srcId="{A69E0A03-21A3-4D39-8F24-0E39A1541EE9}" destId="{09510021-D18A-4EC0-AE1D-D358DE69860F}" srcOrd="0" destOrd="0" presId="urn:microsoft.com/office/officeart/2009/3/layout/HorizontalOrganizationChart"/>
    <dgm:cxn modelId="{28DC8100-164A-4160-82ED-04FA64A6C6F6}" type="presParOf" srcId="{09510021-D18A-4EC0-AE1D-D358DE69860F}" destId="{FF15606D-887F-4309-BC13-BAC8786BB946}" srcOrd="0" destOrd="0" presId="urn:microsoft.com/office/officeart/2009/3/layout/HorizontalOrganizationChart"/>
    <dgm:cxn modelId="{D0C491CB-6305-43E5-A940-F51FF4ECBBE6}" type="presParOf" srcId="{09510021-D18A-4EC0-AE1D-D358DE69860F}" destId="{8C783FE4-32FF-4A36-A6A0-222ABA5D6509}" srcOrd="1" destOrd="0" presId="urn:microsoft.com/office/officeart/2009/3/layout/HorizontalOrganizationChart"/>
    <dgm:cxn modelId="{765F50B5-C8E3-44D2-A13F-3F04E0121042}" type="presParOf" srcId="{A69E0A03-21A3-4D39-8F24-0E39A1541EE9}" destId="{F219D09D-6A78-4B49-8B55-D9105F9EEADB}" srcOrd="1" destOrd="0" presId="urn:microsoft.com/office/officeart/2009/3/layout/HorizontalOrganizationChart"/>
    <dgm:cxn modelId="{8521E354-5E35-4A19-8803-9CB7B9D4B80A}" type="presParOf" srcId="{A69E0A03-21A3-4D39-8F24-0E39A1541EE9}" destId="{EFC6D0E0-BCB5-40DA-B74F-2222B66A11B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0C7902-84B1-4D8E-9320-114B1864EF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B2783F-FE50-41CD-88DF-6600CA15EF6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Sorted by Best Match</a:t>
          </a:r>
        </a:p>
      </dgm:t>
    </dgm:pt>
    <dgm:pt modelId="{B87807E9-028C-4A4F-A71A-3FDBF555D497}" type="parTrans" cxnId="{75E092C8-6DD6-4669-BB22-E4858D5DF94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DE7402-10D7-4E4E-938E-4A2F7CBA90C0}" type="sibTrans" cxnId="{75E092C8-6DD6-4669-BB22-E4858D5DF94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F663E2B-08E7-40B9-94B4-5CE0EB1373D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Filters can limit by year, article type</a:t>
          </a:r>
        </a:p>
      </dgm:t>
    </dgm:pt>
    <dgm:pt modelId="{77DE6240-C0C3-41D1-8294-6E5469BB1F0D}" type="parTrans" cxnId="{E85028C3-08D6-43E8-8BB9-F48B7E0C224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9470593-F54F-4D57-9506-DF16181E3E60}" type="sibTrans" cxnId="{E85028C3-08D6-43E8-8BB9-F48B7E0C224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E826692-5E95-481A-9A71-620634DAA96E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Options to save results, email articles</a:t>
          </a:r>
        </a:p>
      </dgm:t>
    </dgm:pt>
    <dgm:pt modelId="{EE6857D9-5C07-4AB7-9F6C-0D4207D50ACE}" type="parTrans" cxnId="{9FAC8DD1-DB7C-473D-9DD5-8A4387B349F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A38B474-1DCB-48E4-A037-BEA5E596294E}" type="sibTrans" cxnId="{9FAC8DD1-DB7C-473D-9DD5-8A4387B349F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B69A22-632D-4E61-9138-49210FFA085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Need My NCBI account for some features</a:t>
          </a:r>
        </a:p>
      </dgm:t>
    </dgm:pt>
    <dgm:pt modelId="{231CDAE3-7CAF-4C8C-9BCB-AB71A03D61E2}" type="parTrans" cxnId="{3A2C698D-A5AC-42B3-945D-51180798CE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D441BB-62B8-4500-824E-FD231FD8B74A}" type="sibTrans" cxnId="{3A2C698D-A5AC-42B3-945D-51180798CE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DC1FE3A-3D98-43A1-94E5-35A7194C38EE}" type="pres">
      <dgm:prSet presAssocID="{CB0C7902-84B1-4D8E-9320-114B1864EF22}" presName="linear" presStyleCnt="0">
        <dgm:presLayoutVars>
          <dgm:animLvl val="lvl"/>
          <dgm:resizeHandles val="exact"/>
        </dgm:presLayoutVars>
      </dgm:prSet>
      <dgm:spPr/>
    </dgm:pt>
    <dgm:pt modelId="{A2DB11C2-5C9E-4BDA-86B8-00E1536D6864}" type="pres">
      <dgm:prSet presAssocID="{F2B2783F-FE50-41CD-88DF-6600CA15EF67}" presName="parentText" presStyleLbl="node1" presStyleIdx="0" presStyleCnt="4" custLinFactNeighborY="-38317">
        <dgm:presLayoutVars>
          <dgm:chMax val="0"/>
          <dgm:bulletEnabled val="1"/>
        </dgm:presLayoutVars>
      </dgm:prSet>
      <dgm:spPr/>
    </dgm:pt>
    <dgm:pt modelId="{51CADC8D-3F3A-4162-A7CA-C2A51E48B884}" type="pres">
      <dgm:prSet presAssocID="{09DE7402-10D7-4E4E-938E-4A2F7CBA90C0}" presName="spacer" presStyleCnt="0"/>
      <dgm:spPr/>
    </dgm:pt>
    <dgm:pt modelId="{1BF9D545-7C9F-45F1-815D-F21A0843D18B}" type="pres">
      <dgm:prSet presAssocID="{6F663E2B-08E7-40B9-94B4-5CE0EB1373D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087FA45-869B-4FCC-9A6B-79A0BCB8D4B2}" type="pres">
      <dgm:prSet presAssocID="{F9470593-F54F-4D57-9506-DF16181E3E60}" presName="spacer" presStyleCnt="0"/>
      <dgm:spPr/>
    </dgm:pt>
    <dgm:pt modelId="{E99ED2D3-7518-4FC9-A7E9-BC1AAB59AEDB}" type="pres">
      <dgm:prSet presAssocID="{6E826692-5E95-481A-9A71-620634DAA96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B7120C7-0BAF-43F4-B89B-37B2D10998D2}" type="pres">
      <dgm:prSet presAssocID="{9A38B474-1DCB-48E4-A037-BEA5E596294E}" presName="spacer" presStyleCnt="0"/>
      <dgm:spPr/>
    </dgm:pt>
    <dgm:pt modelId="{2AF3E05C-BC2C-4161-8CC9-F17774741E79}" type="pres">
      <dgm:prSet presAssocID="{57B69A22-632D-4E61-9138-49210FFA085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1E1A4B-2B9F-44AE-BA31-99A5F233EAD9}" type="presOf" srcId="{6F663E2B-08E7-40B9-94B4-5CE0EB1373D8}" destId="{1BF9D545-7C9F-45F1-815D-F21A0843D18B}" srcOrd="0" destOrd="0" presId="urn:microsoft.com/office/officeart/2005/8/layout/vList2"/>
    <dgm:cxn modelId="{10F1DA57-B7EC-4717-B4E2-A301E96E79F8}" type="presOf" srcId="{CB0C7902-84B1-4D8E-9320-114B1864EF22}" destId="{6DC1FE3A-3D98-43A1-94E5-35A7194C38EE}" srcOrd="0" destOrd="0" presId="urn:microsoft.com/office/officeart/2005/8/layout/vList2"/>
    <dgm:cxn modelId="{3A2C698D-A5AC-42B3-945D-51180798CE30}" srcId="{CB0C7902-84B1-4D8E-9320-114B1864EF22}" destId="{57B69A22-632D-4E61-9138-49210FFA085C}" srcOrd="3" destOrd="0" parTransId="{231CDAE3-7CAF-4C8C-9BCB-AB71A03D61E2}" sibTransId="{77D441BB-62B8-4500-824E-FD231FD8B74A}"/>
    <dgm:cxn modelId="{352D0EB4-60D4-48B9-914A-EA8621A75AC2}" type="presOf" srcId="{F2B2783F-FE50-41CD-88DF-6600CA15EF67}" destId="{A2DB11C2-5C9E-4BDA-86B8-00E1536D6864}" srcOrd="0" destOrd="0" presId="urn:microsoft.com/office/officeart/2005/8/layout/vList2"/>
    <dgm:cxn modelId="{E85028C3-08D6-43E8-8BB9-F48B7E0C2245}" srcId="{CB0C7902-84B1-4D8E-9320-114B1864EF22}" destId="{6F663E2B-08E7-40B9-94B4-5CE0EB1373D8}" srcOrd="1" destOrd="0" parTransId="{77DE6240-C0C3-41D1-8294-6E5469BB1F0D}" sibTransId="{F9470593-F54F-4D57-9506-DF16181E3E60}"/>
    <dgm:cxn modelId="{75E092C8-6DD6-4669-BB22-E4858D5DF94A}" srcId="{CB0C7902-84B1-4D8E-9320-114B1864EF22}" destId="{F2B2783F-FE50-41CD-88DF-6600CA15EF67}" srcOrd="0" destOrd="0" parTransId="{B87807E9-028C-4A4F-A71A-3FDBF555D497}" sibTransId="{09DE7402-10D7-4E4E-938E-4A2F7CBA90C0}"/>
    <dgm:cxn modelId="{9FAC8DD1-DB7C-473D-9DD5-8A4387B349F2}" srcId="{CB0C7902-84B1-4D8E-9320-114B1864EF22}" destId="{6E826692-5E95-481A-9A71-620634DAA96E}" srcOrd="2" destOrd="0" parTransId="{EE6857D9-5C07-4AB7-9F6C-0D4207D50ACE}" sibTransId="{9A38B474-1DCB-48E4-A037-BEA5E596294E}"/>
    <dgm:cxn modelId="{F60DF7DE-FA33-494D-8583-6027EB4A395D}" type="presOf" srcId="{57B69A22-632D-4E61-9138-49210FFA085C}" destId="{2AF3E05C-BC2C-4161-8CC9-F17774741E79}" srcOrd="0" destOrd="0" presId="urn:microsoft.com/office/officeart/2005/8/layout/vList2"/>
    <dgm:cxn modelId="{C0227DE9-DD6B-4736-8406-CB19539117F7}" type="presOf" srcId="{6E826692-5E95-481A-9A71-620634DAA96E}" destId="{E99ED2D3-7518-4FC9-A7E9-BC1AAB59AEDB}" srcOrd="0" destOrd="0" presId="urn:microsoft.com/office/officeart/2005/8/layout/vList2"/>
    <dgm:cxn modelId="{F4A9853A-64DC-4976-B314-61A3A08A8790}" type="presParOf" srcId="{6DC1FE3A-3D98-43A1-94E5-35A7194C38EE}" destId="{A2DB11C2-5C9E-4BDA-86B8-00E1536D6864}" srcOrd="0" destOrd="0" presId="urn:microsoft.com/office/officeart/2005/8/layout/vList2"/>
    <dgm:cxn modelId="{455C97D4-1220-4F23-BE34-B0FDB609AB27}" type="presParOf" srcId="{6DC1FE3A-3D98-43A1-94E5-35A7194C38EE}" destId="{51CADC8D-3F3A-4162-A7CA-C2A51E48B884}" srcOrd="1" destOrd="0" presId="urn:microsoft.com/office/officeart/2005/8/layout/vList2"/>
    <dgm:cxn modelId="{D7BB1DD7-6C15-451E-9D2F-65C38A68228E}" type="presParOf" srcId="{6DC1FE3A-3D98-43A1-94E5-35A7194C38EE}" destId="{1BF9D545-7C9F-45F1-815D-F21A0843D18B}" srcOrd="2" destOrd="0" presId="urn:microsoft.com/office/officeart/2005/8/layout/vList2"/>
    <dgm:cxn modelId="{7DAE8582-97A1-44B1-A875-80CB8121F4F6}" type="presParOf" srcId="{6DC1FE3A-3D98-43A1-94E5-35A7194C38EE}" destId="{B087FA45-869B-4FCC-9A6B-79A0BCB8D4B2}" srcOrd="3" destOrd="0" presId="urn:microsoft.com/office/officeart/2005/8/layout/vList2"/>
    <dgm:cxn modelId="{DC476D46-2E72-4A81-832F-3835744C19B3}" type="presParOf" srcId="{6DC1FE3A-3D98-43A1-94E5-35A7194C38EE}" destId="{E99ED2D3-7518-4FC9-A7E9-BC1AAB59AEDB}" srcOrd="4" destOrd="0" presId="urn:microsoft.com/office/officeart/2005/8/layout/vList2"/>
    <dgm:cxn modelId="{412F6705-3EC2-4905-B0A7-58C2174F6C7A}" type="presParOf" srcId="{6DC1FE3A-3D98-43A1-94E5-35A7194C38EE}" destId="{1B7120C7-0BAF-43F4-B89B-37B2D10998D2}" srcOrd="5" destOrd="0" presId="urn:microsoft.com/office/officeart/2005/8/layout/vList2"/>
    <dgm:cxn modelId="{11B898FC-66E0-4104-83E4-EA9F4298DDF9}" type="presParOf" srcId="{6DC1FE3A-3D98-43A1-94E5-35A7194C38EE}" destId="{2AF3E05C-BC2C-4161-8CC9-F17774741E7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81316-07AC-4E42-B742-A8AF172183D2}">
      <dsp:nvSpPr>
        <dsp:cNvPr id="0" name=""/>
        <dsp:cNvSpPr/>
      </dsp:nvSpPr>
      <dsp:spPr>
        <a:xfrm>
          <a:off x="1996439" y="1489"/>
          <a:ext cx="7985760" cy="1526844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946" tIns="387818" rIns="154946" bIns="387818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Establish the Scientific Context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Understand current state of knowledge on a topic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Avoid repeating studies that have already been done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Situate your study within the broader scientific conversation</a:t>
          </a:r>
        </a:p>
      </dsp:txBody>
      <dsp:txXfrm>
        <a:off x="1996439" y="1489"/>
        <a:ext cx="7985760" cy="1526844"/>
      </dsp:txXfrm>
    </dsp:sp>
    <dsp:sp modelId="{F33DD9F4-A3AD-4A45-8933-079C888C3717}">
      <dsp:nvSpPr>
        <dsp:cNvPr id="0" name=""/>
        <dsp:cNvSpPr/>
      </dsp:nvSpPr>
      <dsp:spPr>
        <a:xfrm>
          <a:off x="0" y="1489"/>
          <a:ext cx="1996440" cy="15268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5645" tIns="150818" rIns="105645" bIns="15081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Establish</a:t>
          </a:r>
        </a:p>
      </dsp:txBody>
      <dsp:txXfrm>
        <a:off x="0" y="1489"/>
        <a:ext cx="1996440" cy="1526844"/>
      </dsp:txXfrm>
    </dsp:sp>
    <dsp:sp modelId="{EF8E03A8-E187-4685-9666-ED1EFB3112DB}">
      <dsp:nvSpPr>
        <dsp:cNvPr id="0" name=""/>
        <dsp:cNvSpPr/>
      </dsp:nvSpPr>
      <dsp:spPr>
        <a:xfrm>
          <a:off x="1996440" y="1619944"/>
          <a:ext cx="7985760" cy="1526844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946" tIns="387818" rIns="154946" bIns="387818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Identify Knowledge Gaps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Highlight conflicting findings from past research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Reveal unanswered questions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Justify why your research is needed</a:t>
          </a:r>
        </a:p>
      </dsp:txBody>
      <dsp:txXfrm>
        <a:off x="1996440" y="1619944"/>
        <a:ext cx="7985760" cy="1526844"/>
      </dsp:txXfrm>
    </dsp:sp>
    <dsp:sp modelId="{4D3EC2EE-E5A5-4E2B-B62A-E48F712C673E}">
      <dsp:nvSpPr>
        <dsp:cNvPr id="0" name=""/>
        <dsp:cNvSpPr/>
      </dsp:nvSpPr>
      <dsp:spPr>
        <a:xfrm>
          <a:off x="0" y="1619944"/>
          <a:ext cx="1996440" cy="15268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5645" tIns="150818" rIns="105645" bIns="15081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Identify</a:t>
          </a:r>
        </a:p>
      </dsp:txBody>
      <dsp:txXfrm>
        <a:off x="0" y="1619944"/>
        <a:ext cx="1996440" cy="1526844"/>
      </dsp:txXfrm>
    </dsp:sp>
    <dsp:sp modelId="{C0994F21-3230-4834-B0A3-96F0EACD93B6}">
      <dsp:nvSpPr>
        <dsp:cNvPr id="0" name=""/>
        <dsp:cNvSpPr/>
      </dsp:nvSpPr>
      <dsp:spPr>
        <a:xfrm>
          <a:off x="1996440" y="3238399"/>
          <a:ext cx="7985760" cy="1526844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946" tIns="387818" rIns="154946" bIns="387818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Support Hypothesis Development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Strong hypothesis is grounded in data and theory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Construct a hypothesis that is testable, specific, and relevant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Improves strength of methodology and findings</a:t>
          </a:r>
        </a:p>
      </dsp:txBody>
      <dsp:txXfrm>
        <a:off x="1996440" y="3238399"/>
        <a:ext cx="7985760" cy="1526844"/>
      </dsp:txXfrm>
    </dsp:sp>
    <dsp:sp modelId="{8AB22DFC-04BE-411F-A12E-FC7526AB4B84}">
      <dsp:nvSpPr>
        <dsp:cNvPr id="0" name=""/>
        <dsp:cNvSpPr/>
      </dsp:nvSpPr>
      <dsp:spPr>
        <a:xfrm>
          <a:off x="0" y="3238399"/>
          <a:ext cx="1996440" cy="15268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5645" tIns="150818" rIns="105645" bIns="15081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Support</a:t>
          </a:r>
        </a:p>
      </dsp:txBody>
      <dsp:txXfrm>
        <a:off x="0" y="3238399"/>
        <a:ext cx="1996440" cy="1526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ED084-EC24-4B92-9D42-C54ADA480CB2}">
      <dsp:nvSpPr>
        <dsp:cNvPr id="0" name=""/>
        <dsp:cNvSpPr/>
      </dsp:nvSpPr>
      <dsp:spPr>
        <a:xfrm>
          <a:off x="3058994" y="2394225"/>
          <a:ext cx="2138409" cy="190929"/>
        </a:xfrm>
        <a:custGeom>
          <a:avLst/>
          <a:gdLst/>
          <a:ahLst/>
          <a:cxnLst/>
          <a:rect l="0" t="0" r="0" b="0"/>
          <a:pathLst>
            <a:path>
              <a:moveTo>
                <a:pt x="0" y="190929"/>
              </a:moveTo>
              <a:lnTo>
                <a:pt x="2138409" y="190929"/>
              </a:lnTo>
              <a:lnTo>
                <a:pt x="213840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B3EF5-2C2C-4BAC-B02D-7640A47EE2F8}">
      <dsp:nvSpPr>
        <dsp:cNvPr id="0" name=""/>
        <dsp:cNvSpPr/>
      </dsp:nvSpPr>
      <dsp:spPr>
        <a:xfrm>
          <a:off x="3058994" y="2585154"/>
          <a:ext cx="4276819" cy="1313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71332" y="0"/>
              </a:lnTo>
              <a:lnTo>
                <a:pt x="3971332" y="1313594"/>
              </a:lnTo>
              <a:lnTo>
                <a:pt x="4276819" y="13135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664D8-03F3-43BE-B1BF-E72E41A46612}">
      <dsp:nvSpPr>
        <dsp:cNvPr id="0" name=""/>
        <dsp:cNvSpPr/>
      </dsp:nvSpPr>
      <dsp:spPr>
        <a:xfrm>
          <a:off x="3058994" y="2539435"/>
          <a:ext cx="42768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76819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083D3A-EE7A-420B-9184-7EC81CAFA10F}">
      <dsp:nvSpPr>
        <dsp:cNvPr id="0" name=""/>
        <dsp:cNvSpPr/>
      </dsp:nvSpPr>
      <dsp:spPr>
        <a:xfrm>
          <a:off x="3058994" y="1271560"/>
          <a:ext cx="4276819" cy="1313594"/>
        </a:xfrm>
        <a:custGeom>
          <a:avLst/>
          <a:gdLst/>
          <a:ahLst/>
          <a:cxnLst/>
          <a:rect l="0" t="0" r="0" b="0"/>
          <a:pathLst>
            <a:path>
              <a:moveTo>
                <a:pt x="0" y="1313594"/>
              </a:moveTo>
              <a:lnTo>
                <a:pt x="3971332" y="1313594"/>
              </a:lnTo>
              <a:lnTo>
                <a:pt x="3971332" y="0"/>
              </a:lnTo>
              <a:lnTo>
                <a:pt x="427681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62548-5119-413F-BC1D-EEF72FE414A4}">
      <dsp:nvSpPr>
        <dsp:cNvPr id="0" name=""/>
        <dsp:cNvSpPr/>
      </dsp:nvSpPr>
      <dsp:spPr>
        <a:xfrm>
          <a:off x="4123" y="2119287"/>
          <a:ext cx="3054870" cy="931735"/>
        </a:xfrm>
        <a:prstGeom prst="rect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Database</a:t>
          </a:r>
        </a:p>
      </dsp:txBody>
      <dsp:txXfrm>
        <a:off x="4123" y="2119287"/>
        <a:ext cx="3054870" cy="931735"/>
      </dsp:txXfrm>
    </dsp:sp>
    <dsp:sp modelId="{7892CABA-B663-4934-B24D-F416054F5E73}">
      <dsp:nvSpPr>
        <dsp:cNvPr id="0" name=""/>
        <dsp:cNvSpPr/>
      </dsp:nvSpPr>
      <dsp:spPr>
        <a:xfrm>
          <a:off x="7335814" y="805692"/>
          <a:ext cx="3054870" cy="93173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Articles are indexed</a:t>
          </a:r>
        </a:p>
      </dsp:txBody>
      <dsp:txXfrm>
        <a:off x="7335814" y="805692"/>
        <a:ext cx="3054870" cy="931735"/>
      </dsp:txXfrm>
    </dsp:sp>
    <dsp:sp modelId="{57C9D7DD-41CF-4408-B49B-C7D0527F4145}">
      <dsp:nvSpPr>
        <dsp:cNvPr id="0" name=""/>
        <dsp:cNvSpPr/>
      </dsp:nvSpPr>
      <dsp:spPr>
        <a:xfrm>
          <a:off x="7335814" y="2119287"/>
          <a:ext cx="3054870" cy="93173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Designed for easy retrieval</a:t>
          </a:r>
        </a:p>
      </dsp:txBody>
      <dsp:txXfrm>
        <a:off x="7335814" y="2119287"/>
        <a:ext cx="3054870" cy="931735"/>
      </dsp:txXfrm>
    </dsp:sp>
    <dsp:sp modelId="{BF7D2313-90C4-476D-81F5-CA44F068BB28}">
      <dsp:nvSpPr>
        <dsp:cNvPr id="0" name=""/>
        <dsp:cNvSpPr/>
      </dsp:nvSpPr>
      <dsp:spPr>
        <a:xfrm>
          <a:off x="7335814" y="3432881"/>
          <a:ext cx="3054870" cy="93173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No database includes all journals</a:t>
          </a:r>
        </a:p>
      </dsp:txBody>
      <dsp:txXfrm>
        <a:off x="7335814" y="3432881"/>
        <a:ext cx="3054870" cy="931735"/>
      </dsp:txXfrm>
    </dsp:sp>
    <dsp:sp modelId="{FF15606D-887F-4309-BC13-BAC8786BB946}">
      <dsp:nvSpPr>
        <dsp:cNvPr id="0" name=""/>
        <dsp:cNvSpPr/>
      </dsp:nvSpPr>
      <dsp:spPr>
        <a:xfrm>
          <a:off x="3669969" y="1462489"/>
          <a:ext cx="3054870" cy="931735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Curated collection of journals</a:t>
          </a:r>
        </a:p>
      </dsp:txBody>
      <dsp:txXfrm>
        <a:off x="3669969" y="1462489"/>
        <a:ext cx="3054870" cy="9317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B11C2-5C9E-4BDA-86B8-00E1536D6864}">
      <dsp:nvSpPr>
        <dsp:cNvPr id="0" name=""/>
        <dsp:cNvSpPr/>
      </dsp:nvSpPr>
      <dsp:spPr>
        <a:xfrm>
          <a:off x="0" y="0"/>
          <a:ext cx="6651096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Sorted by Best Match</a:t>
          </a:r>
        </a:p>
      </dsp:txBody>
      <dsp:txXfrm>
        <a:off x="21075" y="21075"/>
        <a:ext cx="6608946" cy="389580"/>
      </dsp:txXfrm>
    </dsp:sp>
    <dsp:sp modelId="{1BF9D545-7C9F-45F1-815D-F21A0843D18B}">
      <dsp:nvSpPr>
        <dsp:cNvPr id="0" name=""/>
        <dsp:cNvSpPr/>
      </dsp:nvSpPr>
      <dsp:spPr>
        <a:xfrm>
          <a:off x="0" y="495644"/>
          <a:ext cx="6651096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Filters can limit by year, article type</a:t>
          </a:r>
        </a:p>
      </dsp:txBody>
      <dsp:txXfrm>
        <a:off x="21075" y="516719"/>
        <a:ext cx="6608946" cy="389580"/>
      </dsp:txXfrm>
    </dsp:sp>
    <dsp:sp modelId="{E99ED2D3-7518-4FC9-A7E9-BC1AAB59AEDB}">
      <dsp:nvSpPr>
        <dsp:cNvPr id="0" name=""/>
        <dsp:cNvSpPr/>
      </dsp:nvSpPr>
      <dsp:spPr>
        <a:xfrm>
          <a:off x="0" y="979214"/>
          <a:ext cx="6651096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</a:rPr>
            <a:t>Options to save results, email articles</a:t>
          </a:r>
        </a:p>
      </dsp:txBody>
      <dsp:txXfrm>
        <a:off x="21075" y="1000289"/>
        <a:ext cx="6608946" cy="389580"/>
      </dsp:txXfrm>
    </dsp:sp>
    <dsp:sp modelId="{2AF3E05C-BC2C-4161-8CC9-F17774741E79}">
      <dsp:nvSpPr>
        <dsp:cNvPr id="0" name=""/>
        <dsp:cNvSpPr/>
      </dsp:nvSpPr>
      <dsp:spPr>
        <a:xfrm>
          <a:off x="0" y="1462783"/>
          <a:ext cx="6651096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Need My NCBI account for some features</a:t>
          </a:r>
        </a:p>
      </dsp:txBody>
      <dsp:txXfrm>
        <a:off x="21075" y="1483858"/>
        <a:ext cx="6608946" cy="38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6/22/2026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6/22/2026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79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03873-6F3D-9443-CB0A-DC052EE40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2FC752-05C7-B8C5-3BE7-667CD5EF7D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7C4C19-8D4A-DFBD-2795-0B133C260C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DBDDB-3C9F-A1FA-36C1-A5CB9F0FFF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83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09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26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47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1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7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53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34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9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030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63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0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E8C99-7486-C660-A147-375EFE14E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B009D1-3E8A-E8EA-75A8-C15E95535E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D3E6FE-7BFE-8F5A-A2A6-466447086C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1DE7E-AB58-B536-4BC3-4C194420A2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36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92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60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875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112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672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360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07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796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6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2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2C883-F0CE-D81A-0C9D-4568342B9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20C523-7E4C-9240-2C9D-BC41895E14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54B875-5E49-5C7C-F450-52DFEF0758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5DDC8-DD53-F574-2744-C7DB7E1F4F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66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Bottom line: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Biomedical databases are the best option for research searches because they combine high-quality, curated content with precise, transparent, and reproducible search capabilities—features that Google Scholar and AI tools cannot fully provide.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03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53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263D9-12D6-4EDD-6330-BC7643304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9A3AF5-C461-E6F3-859B-286DE36B73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751829-CABF-864C-A80B-80BE4C1BD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4A532-59B9-EE19-C1D2-16DD69A002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59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EE06E-5EF7-D72E-E168-BFCA3240B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4D5AAC-18CC-38A7-4492-593FD90D62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5AA867-EA66-BE1C-6A2F-FE45BBA3B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C169C-753B-4C25-9F34-AFDCD349A0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0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23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4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42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947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762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8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45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5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53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9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9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8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57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sduffy@lsuhsc.edu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clinica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hyperlink" Target="https://www.lsuhsc.edu/library/databases/default.asp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hyperlink" Target="https://pubmed.ncbi.nlm.nih.gov/" TargetMode="External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17.png"/><Relationship Id="rId10" Type="http://schemas.microsoft.com/office/2007/relationships/diagramDrawing" Target="../diagrams/drawing3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mesh/?term=music+therap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www.nlm.nih.gov/oet/ed/pubmed/mesh/mod03/04-200.html" TargetMode="External"/><Relationship Id="rId4" Type="http://schemas.openxmlformats.org/officeDocument/2006/relationships/hyperlink" Target="https://www.ncbi.nlm.nih.gov/mesh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mesh/68002648" TargetMode="External"/><Relationship Id="rId2" Type="http://schemas.openxmlformats.org/officeDocument/2006/relationships/hyperlink" Target="https://www.ncbi.nlm.nih.gov/mesh/6800132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suhsc.edu/library/databases/embase.asp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hyperlink" Target="https://www.lsuhsc.edu/library/databases/default.aspx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content.elsevier.com/RightNow%20Next%20Gen/Embase/Embase%20User%20Guide_Updated%20Aug%202022.pdf" TargetMode="External"/><Relationship Id="rId3" Type="http://schemas.openxmlformats.org/officeDocument/2006/relationships/hyperlink" Target="https://www.lsuhsc.edu/library/" TargetMode="External"/><Relationship Id="rId7" Type="http://schemas.openxmlformats.org/officeDocument/2006/relationships/hyperlink" Target="https://libguides.lsuhsc.edu/pubmed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suhsc.edu/library/databases/embase.aspx" TargetMode="External"/><Relationship Id="rId5" Type="http://schemas.openxmlformats.org/officeDocument/2006/relationships/hyperlink" Target="https://www.lsuhsc.edu/library/databases/pubmed.aspx" TargetMode="External"/><Relationship Id="rId4" Type="http://schemas.openxmlformats.org/officeDocument/2006/relationships/hyperlink" Target="https://learn.nlm.nih.gov/documentation/training-packets/T0042010P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reference@lsuhsc.edu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.png"/><Relationship Id="rId4" Type="http://schemas.openxmlformats.org/officeDocument/2006/relationships/hyperlink" Target="https://www.lsuhsc.edu/library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lsuhsc.edu/SystematicReview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D9AED812-C60F-421F-81A6-D209F4D79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BD50D3-D999-4AD5-BC49-9381E24A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90CA86-0F8D-4E58-AF70-7C92876F7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355BDB16-82AD-4332-AC90-DA6C23F95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7ECA85-44F6-04E4-D7D5-BE26BB3576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4679" y="634946"/>
            <a:ext cx="6405063" cy="14507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Level Up Your Literature Search: PubMed and Embase Essentials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E598B9-02C7-F509-D647-0FE184D4A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14" y="1049063"/>
            <a:ext cx="2926144" cy="1178745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DDFA162-28F6-4B17-96CD-4BAAB28DB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6125" y="3218101"/>
            <a:ext cx="3136043" cy="2476136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183755" y="3166068"/>
            <a:ext cx="5857987" cy="2322026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Sharon Duffy, MLIS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Research Services Librarian</a:t>
            </a:r>
          </a:p>
          <a:p>
            <a:r>
              <a:rPr lang="en-US" sz="2000" dirty="0">
                <a:solidFill>
                  <a:schemeClr val="tx1"/>
                </a:solidFill>
              </a:rPr>
              <a:t>School of Medicine Liaison Librarian</a:t>
            </a:r>
          </a:p>
          <a:p>
            <a:r>
              <a:rPr lang="en-US" sz="20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sduffy@lsuhsc.edu</a:t>
            </a:r>
            <a:r>
              <a:rPr lang="en-US" sz="2000" dirty="0">
                <a:solidFill>
                  <a:schemeClr val="tx1"/>
                </a:solidFill>
              </a:rPr>
              <a:t>	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June 2026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40AFE09-FEBC-4F08-99E7-57C944096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A7D39AC-53F1-44E9-8F0C-9C6858FFF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22149-F5E6-76FD-B371-AE89761C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2290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Recommended Databases to Get Started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6DFF78-1C2C-53C8-525F-DD047B460E9C}"/>
              </a:ext>
            </a:extLst>
          </p:cNvPr>
          <p:cNvSpPr txBox="1"/>
          <p:nvPr/>
        </p:nvSpPr>
        <p:spPr>
          <a:xfrm>
            <a:off x="1624307" y="1806551"/>
            <a:ext cx="1611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Biomedical</a:t>
            </a:r>
            <a:endParaRPr lang="en-US" b="1" u="sng" dirty="0"/>
          </a:p>
        </p:txBody>
      </p:sp>
      <p:pic>
        <p:nvPicPr>
          <p:cNvPr id="5" name="Picture 4" descr="Pubmed logo">
            <a:extLst>
              <a:ext uri="{FF2B5EF4-FFF2-40B4-BE49-F238E27FC236}">
                <a16:creationId xmlns:a16="http://schemas.microsoft.com/office/drawing/2014/main" id="{3A1D1A5A-D981-CBDC-05A5-685A1CA8E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34" y="2343041"/>
            <a:ext cx="2898699" cy="1032662"/>
          </a:xfrm>
          <a:prstGeom prst="rect">
            <a:avLst/>
          </a:prstGeom>
        </p:spPr>
      </p:pic>
      <p:pic>
        <p:nvPicPr>
          <p:cNvPr id="6" name="Picture 5" descr="Embase logo">
            <a:extLst>
              <a:ext uri="{FF2B5EF4-FFF2-40B4-BE49-F238E27FC236}">
                <a16:creationId xmlns:a16="http://schemas.microsoft.com/office/drawing/2014/main" id="{BBFFF3DE-F36B-8172-66CA-DB4B0E6BD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616184"/>
            <a:ext cx="2597513" cy="1142906"/>
          </a:xfrm>
          <a:prstGeom prst="rect">
            <a:avLst/>
          </a:prstGeom>
        </p:spPr>
      </p:pic>
      <p:pic>
        <p:nvPicPr>
          <p:cNvPr id="7" name="Picture 6" descr="CINAHL Ultimate poster">
            <a:extLst>
              <a:ext uri="{FF2B5EF4-FFF2-40B4-BE49-F238E27FC236}">
                <a16:creationId xmlns:a16="http://schemas.microsoft.com/office/drawing/2014/main" id="{FE6C67BF-0BD2-BC59-87AE-8EC487B5F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7280" y="5054062"/>
            <a:ext cx="3169920" cy="11717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55AA26C-12D8-3470-4026-1363CC91F3CF}"/>
              </a:ext>
            </a:extLst>
          </p:cNvPr>
          <p:cNvSpPr txBox="1"/>
          <p:nvPr/>
        </p:nvSpPr>
        <p:spPr>
          <a:xfrm>
            <a:off x="5576813" y="1736618"/>
            <a:ext cx="258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Multi-disciplinary</a:t>
            </a:r>
            <a:endParaRPr lang="en-US" b="1" u="sng" dirty="0"/>
          </a:p>
        </p:txBody>
      </p:sp>
      <p:pic>
        <p:nvPicPr>
          <p:cNvPr id="9" name="Picture 8" descr="Scopus logo">
            <a:extLst>
              <a:ext uri="{FF2B5EF4-FFF2-40B4-BE49-F238E27FC236}">
                <a16:creationId xmlns:a16="http://schemas.microsoft.com/office/drawing/2014/main" id="{EE800FFA-01A4-0310-3FEB-3867207A28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7563" y="2407861"/>
            <a:ext cx="2749213" cy="1288461"/>
          </a:xfrm>
          <a:prstGeom prst="rect">
            <a:avLst/>
          </a:prstGeom>
        </p:spPr>
      </p:pic>
      <p:pic>
        <p:nvPicPr>
          <p:cNvPr id="8" name="Picture 7" descr="Clarivate Web of Science Logo Vector">
            <a:extLst>
              <a:ext uri="{FF2B5EF4-FFF2-40B4-BE49-F238E27FC236}">
                <a16:creationId xmlns:a16="http://schemas.microsoft.com/office/drawing/2014/main" id="{CDF4B3F4-67D5-12DC-BAA1-DB1FBC1EC3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4" b="10119"/>
          <a:stretch>
            <a:fillRect/>
          </a:stretch>
        </p:blipFill>
        <p:spPr>
          <a:xfrm>
            <a:off x="5461883" y="3905900"/>
            <a:ext cx="2811250" cy="1288461"/>
          </a:xfrm>
          <a:prstGeom prst="rect">
            <a:avLst/>
          </a:prstGeom>
        </p:spPr>
      </p:pic>
      <p:pic>
        <p:nvPicPr>
          <p:cNvPr id="27" name="Picture 26" descr="PQDT Global logo">
            <a:extLst>
              <a:ext uri="{FF2B5EF4-FFF2-40B4-BE49-F238E27FC236}">
                <a16:creationId xmlns:a16="http://schemas.microsoft.com/office/drawing/2014/main" id="{24837FF3-37FE-1CF7-6E41-4019F90BE9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883" y="5369610"/>
            <a:ext cx="2058153" cy="85619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7AA140-53D5-B624-0647-B81F52ED6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7262" y="2314222"/>
            <a:ext cx="753716" cy="533861"/>
            <a:chOff x="87923" y="2125980"/>
            <a:chExt cx="762000" cy="773723"/>
          </a:xfrm>
          <a:solidFill>
            <a:srgbClr val="92D050"/>
          </a:solidFill>
        </p:grpSpPr>
        <p:sp>
          <p:nvSpPr>
            <p:cNvPr id="11" name="Callout: Line 10">
              <a:extLst>
                <a:ext uri="{FF2B5EF4-FFF2-40B4-BE49-F238E27FC236}">
                  <a16:creationId xmlns:a16="http://schemas.microsoft.com/office/drawing/2014/main" id="{0B036E11-F464-7E14-5EF7-297E9D026393}"/>
                </a:ext>
              </a:extLst>
            </p:cNvPr>
            <p:cNvSpPr/>
            <p:nvPr/>
          </p:nvSpPr>
          <p:spPr>
            <a:xfrm rot="16200000">
              <a:off x="82061" y="2131842"/>
              <a:ext cx="773723" cy="762000"/>
            </a:xfrm>
            <a:prstGeom prst="borderCallout1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45E3B9-22A8-E247-A1DB-FF19ACD9683D}"/>
                </a:ext>
              </a:extLst>
            </p:cNvPr>
            <p:cNvSpPr txBox="1"/>
            <p:nvPr/>
          </p:nvSpPr>
          <p:spPr>
            <a:xfrm>
              <a:off x="96768" y="2251232"/>
              <a:ext cx="75315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Today’s focus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EDC42C-1FEC-36C5-142E-971248271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1307" y="3688585"/>
            <a:ext cx="753716" cy="533861"/>
            <a:chOff x="87923" y="2125980"/>
            <a:chExt cx="762000" cy="773723"/>
          </a:xfrm>
          <a:solidFill>
            <a:srgbClr val="92D050"/>
          </a:solidFill>
        </p:grpSpPr>
        <p:sp>
          <p:nvSpPr>
            <p:cNvPr id="17" name="Callout: Line 16">
              <a:extLst>
                <a:ext uri="{FF2B5EF4-FFF2-40B4-BE49-F238E27FC236}">
                  <a16:creationId xmlns:a16="http://schemas.microsoft.com/office/drawing/2014/main" id="{C847B1F1-4C1E-D49F-480B-E75D31332DE9}"/>
                </a:ext>
              </a:extLst>
            </p:cNvPr>
            <p:cNvSpPr/>
            <p:nvPr/>
          </p:nvSpPr>
          <p:spPr>
            <a:xfrm rot="16200000">
              <a:off x="82061" y="2131842"/>
              <a:ext cx="773723" cy="762000"/>
            </a:xfrm>
            <a:prstGeom prst="borderCallout1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2DF350-05FE-7DC9-48A4-5B5D3EE9E16C}"/>
                </a:ext>
              </a:extLst>
            </p:cNvPr>
            <p:cNvSpPr txBox="1"/>
            <p:nvPr/>
          </p:nvSpPr>
          <p:spPr>
            <a:xfrm>
              <a:off x="96768" y="2251232"/>
              <a:ext cx="75315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Today’s focus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575B2BB-4B4E-F0CE-D3BE-74476292612B}"/>
              </a:ext>
            </a:extLst>
          </p:cNvPr>
          <p:cNvSpPr txBox="1"/>
          <p:nvPr/>
        </p:nvSpPr>
        <p:spPr>
          <a:xfrm>
            <a:off x="9399067" y="1710990"/>
            <a:ext cx="219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Subject Specific</a:t>
            </a:r>
            <a:endParaRPr lang="en-US" b="1" u="sng" dirty="0"/>
          </a:p>
        </p:txBody>
      </p:sp>
      <p:pic>
        <p:nvPicPr>
          <p:cNvPr id="24" name="Picture 23" descr="SocINDEX with Full Text">
            <a:extLst>
              <a:ext uri="{FF2B5EF4-FFF2-40B4-BE49-F238E27FC236}">
                <a16:creationId xmlns:a16="http://schemas.microsoft.com/office/drawing/2014/main" id="{C2AD2068-03F8-7089-7604-956E13D26A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640" y="2905597"/>
            <a:ext cx="2217796" cy="697617"/>
          </a:xfrm>
          <a:prstGeom prst="rect">
            <a:avLst/>
          </a:prstGeom>
        </p:spPr>
      </p:pic>
      <p:pic>
        <p:nvPicPr>
          <p:cNvPr id="25" name="Picture 24" descr="APA PsycINFO">
            <a:extLst>
              <a:ext uri="{FF2B5EF4-FFF2-40B4-BE49-F238E27FC236}">
                <a16:creationId xmlns:a16="http://schemas.microsoft.com/office/drawing/2014/main" id="{B18C8675-47AC-7E3E-694F-39B7B3ED52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640" y="4102554"/>
            <a:ext cx="1313072" cy="1313072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041D8D-ADED-5086-B9BA-A4033290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75200" y="1806551"/>
            <a:ext cx="0" cy="44192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311AEB-24B9-4A17-3FEB-6C282FBF5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57733" y="1806551"/>
            <a:ext cx="0" cy="44192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311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48538-0ADD-6B97-419A-BEC7CFF3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719F6-351E-DADD-94DD-8A368A5DA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0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85014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What is in PubMed?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792892"/>
            <a:ext cx="6268072" cy="494869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PubMed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Medline + PubMed Central + Bookshelf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Medline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Primary database of PubMed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Over 5000 journals rigorously selected for inclusion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Records indexed with </a:t>
            </a:r>
            <a:r>
              <a:rPr lang="en-US" sz="2000" dirty="0" err="1">
                <a:solidFill>
                  <a:schemeClr val="tx1"/>
                </a:solidFill>
              </a:rPr>
              <a:t>MeSH</a:t>
            </a:r>
            <a:r>
              <a:rPr lang="en-US" sz="2000" dirty="0">
                <a:solidFill>
                  <a:schemeClr val="tx1"/>
                </a:solidFill>
              </a:rPr>
              <a:t> terms</a:t>
            </a:r>
          </a:p>
          <a:p>
            <a:pPr lvl="1"/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PubMed Central</a:t>
            </a:r>
            <a:endParaRPr lang="en-US" sz="2400" b="1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Repository for articles to meet funder requirements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Digital counterpart to NLM print collection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4" name="Picture 13" descr="Diagram showing contents of pubmed">
            <a:extLst>
              <a:ext uri="{FF2B5EF4-FFF2-40B4-BE49-F238E27FC236}">
                <a16:creationId xmlns:a16="http://schemas.microsoft.com/office/drawing/2014/main" id="{C0043F70-BBB2-208E-F191-BB87CC5AD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625" y="688659"/>
            <a:ext cx="4649402" cy="22084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B5E901-AAC0-566C-96F1-C03CF279ADBD}"/>
              </a:ext>
            </a:extLst>
          </p:cNvPr>
          <p:cNvSpPr txBox="1"/>
          <p:nvPr/>
        </p:nvSpPr>
        <p:spPr>
          <a:xfrm>
            <a:off x="7586133" y="3304823"/>
            <a:ext cx="4097867" cy="2862322"/>
          </a:xfrm>
          <a:prstGeom prst="rect">
            <a:avLst/>
          </a:prstGeom>
          <a:solidFill>
            <a:srgbClr val="9BCDF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PubMed coverage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Biomedicine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Public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Health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Health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Life Sciences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Behavioral Sciences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Medical Education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And much more</a:t>
            </a:r>
          </a:p>
        </p:txBody>
      </p:sp>
    </p:spTree>
    <p:extLst>
      <p:ext uri="{BB962C8B-B14F-4D97-AF65-F5344CB8AC3E}">
        <p14:creationId xmlns:p14="http://schemas.microsoft.com/office/powerpoint/2010/main" val="325626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753D8-3BBA-9C53-2161-16F639CCF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1AB31-73FC-2233-8D72-93D1E4862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381000"/>
            <a:ext cx="9980682" cy="85014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What is in Embase?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EBFC0-F581-5A0A-90DD-1EF4FD4F4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178756"/>
            <a:ext cx="7310051" cy="339795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Embase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99% of Medline journals + 3000 more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15,000 conferences covered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More international coverage than Medline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More pharmacology, drugs, and medical device emphasis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Indexed with </a:t>
            </a:r>
            <a:r>
              <a:rPr lang="en-US" sz="2400" dirty="0" err="1">
                <a:solidFill>
                  <a:schemeClr val="tx1"/>
                </a:solidFill>
              </a:rPr>
              <a:t>Emtree</a:t>
            </a:r>
            <a:r>
              <a:rPr lang="en-US" sz="2400" dirty="0">
                <a:solidFill>
                  <a:schemeClr val="tx1"/>
                </a:solidFill>
              </a:rPr>
              <a:t> terms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Product of Elsevier</a:t>
            </a:r>
          </a:p>
        </p:txBody>
      </p:sp>
      <p:pic>
        <p:nvPicPr>
          <p:cNvPr id="4" name="Picture 3" descr="Embase logo&#10;">
            <a:extLst>
              <a:ext uri="{FF2B5EF4-FFF2-40B4-BE49-F238E27FC236}">
                <a16:creationId xmlns:a16="http://schemas.microsoft.com/office/drawing/2014/main" id="{B365983D-D67D-D114-D4FA-A34E8FE5E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38" y="2449354"/>
            <a:ext cx="1797515" cy="195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0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14C49-9CC6-D343-0121-6C0785B45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83B85-E1D4-96BB-434D-511EFF002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Searching in PubMed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4B7A50-9858-878C-B3ED-02FF15A9A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8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4228-0DC4-4119-B9C7-6C936C41E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b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Accessing PubMed</a:t>
            </a:r>
            <a:endParaRPr lang="en-ZA" sz="3600" dirty="0">
              <a:solidFill>
                <a:schemeClr val="tx1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C5D8F1E-D4D9-8F27-13D1-4BF644CC3E8D}"/>
              </a:ext>
            </a:extLst>
          </p:cNvPr>
          <p:cNvSpPr txBox="1">
            <a:spLocks/>
          </p:cNvSpPr>
          <p:nvPr/>
        </p:nvSpPr>
        <p:spPr>
          <a:xfrm>
            <a:off x="1094317" y="1864783"/>
            <a:ext cx="4999566" cy="4307416"/>
          </a:xfrm>
          <a:prstGeom prst="rect">
            <a:avLst/>
          </a:prstGeom>
        </p:spPr>
        <p:txBody>
          <a:bodyPr vert="horz" lIns="0" tIns="45720" rIns="0" bIns="45720" numCol="1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Pubmed.gov</a:t>
            </a:r>
            <a:r>
              <a:rPr lang="en-US" dirty="0"/>
              <a:t> is the direct URL to start searching.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dirty="0"/>
              <a:t>Can also access from the Library website –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lsushc.edu/library </a:t>
            </a:r>
            <a:endParaRPr lang="en-US" dirty="0"/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dirty="0"/>
              <a:t>Recommended to establish off-campus access before searching so you will see the articles in our collection.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7" name="Picture 6" descr="A screenshot of a website">
            <a:extLst>
              <a:ext uri="{FF2B5EF4-FFF2-40B4-BE49-F238E27FC236}">
                <a16:creationId xmlns:a16="http://schemas.microsoft.com/office/drawing/2014/main" id="{79DD639A-E580-BE11-7BD5-AB4568F7F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64947"/>
            <a:ext cx="4914900" cy="4042504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EFC998-D709-D049-450C-BC313A6C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38270" y="5075237"/>
            <a:ext cx="1447312" cy="6830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7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6404C-68EB-9C8D-1E95-D74324E64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2D679-04AF-B78C-94CE-983AFADB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091" y="276138"/>
            <a:ext cx="10405174" cy="81360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Topic Searching in </a:t>
            </a:r>
            <a:r>
              <a:rPr lang="en-US" sz="36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PubMed</a:t>
            </a:r>
            <a:endParaRPr lang="en-ZA" sz="3600" dirty="0">
              <a:solidFill>
                <a:schemeClr val="tx1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FD84A1C-5D21-1C02-F098-D845225BE637}"/>
              </a:ext>
            </a:extLst>
          </p:cNvPr>
          <p:cNvSpPr txBox="1">
            <a:spLocks/>
          </p:cNvSpPr>
          <p:nvPr/>
        </p:nvSpPr>
        <p:spPr>
          <a:xfrm>
            <a:off x="1116062" y="1789785"/>
            <a:ext cx="10334259" cy="813603"/>
          </a:xfrm>
          <a:prstGeom prst="rect">
            <a:avLst/>
          </a:prstGeom>
        </p:spPr>
        <p:txBody>
          <a:bodyPr vert="horz" lIns="91440" tIns="45720" rIns="91440" bIns="45720" numCol="1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PubMed searches </a:t>
            </a:r>
            <a:r>
              <a:rPr lang="en-US" b="1" u="sng" dirty="0"/>
              <a:t>much</a:t>
            </a:r>
            <a:r>
              <a:rPr lang="en-US" dirty="0"/>
              <a:t> more than the words you type. </a:t>
            </a:r>
          </a:p>
          <a:p>
            <a:r>
              <a:rPr lang="en-US" dirty="0"/>
              <a:t>It does a lot of term matching in the background to expand your results.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55F19-C209-4AB3-903F-80419351F9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6062" y="2736454"/>
            <a:ext cx="10209231" cy="1285001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numCol="2">
            <a:normAutofit lnSpcReduction="10000"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Start by typing in your topic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Be as specific as possible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 more than one concept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Autocomplete feature shows suggestions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 punctuation or quotation marks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 Boolean operators (AND, OR)</a:t>
            </a:r>
          </a:p>
        </p:txBody>
      </p:sp>
      <p:pic>
        <p:nvPicPr>
          <p:cNvPr id="9" name="Picture 8" descr="Screenshot of pubmed homepage&#10;">
            <a:extLst>
              <a:ext uri="{FF2B5EF4-FFF2-40B4-BE49-F238E27FC236}">
                <a16:creationId xmlns:a16="http://schemas.microsoft.com/office/drawing/2014/main" id="{2EAA200F-CB0D-9F2C-F966-83C3A424E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9021" y="4085216"/>
            <a:ext cx="6730223" cy="27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78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AEBB-58A0-F8C0-E928-E76223A7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610" y="258139"/>
            <a:ext cx="5585742" cy="613973"/>
          </a:xfr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Sample </a:t>
            </a:r>
            <a:r>
              <a:rPr lang="en-US" sz="36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PubMed</a:t>
            </a:r>
            <a:r>
              <a:rPr lang="en-US" sz="3600" dirty="0">
                <a:solidFill>
                  <a:schemeClr val="tx1"/>
                </a:solidFill>
              </a:rPr>
              <a:t> 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40E41-AD2F-DDAE-7994-B0CA36713817}"/>
              </a:ext>
            </a:extLst>
          </p:cNvPr>
          <p:cNvSpPr txBox="1"/>
          <p:nvPr/>
        </p:nvSpPr>
        <p:spPr>
          <a:xfrm>
            <a:off x="3589867" y="1212013"/>
            <a:ext cx="5669252" cy="471791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kern="1200" dirty="0">
                <a:latin typeface="+mn-lt"/>
                <a:ea typeface="+mn-ea"/>
                <a:cs typeface="+mn-cs"/>
              </a:rPr>
              <a:t>Example: </a:t>
            </a:r>
            <a:r>
              <a:rPr lang="en-US" sz="2400" dirty="0"/>
              <a:t>Music therapy for children with autism</a:t>
            </a:r>
            <a:endParaRPr lang="en-US" sz="24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 descr="Screenshot of pubmed search results page">
            <a:extLst>
              <a:ext uri="{FF2B5EF4-FFF2-40B4-BE49-F238E27FC236}">
                <a16:creationId xmlns:a16="http://schemas.microsoft.com/office/drawing/2014/main" id="{BFC5F1D0-8E27-B6A7-D7B5-3352F1262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71" y="1683804"/>
            <a:ext cx="10362718" cy="2511784"/>
          </a:xfrm>
          <a:prstGeom prst="rect">
            <a:avLst/>
          </a:prstGeom>
        </p:spPr>
      </p:pic>
      <p:pic>
        <p:nvPicPr>
          <p:cNvPr id="13" name="Picture 12" descr="Screenshot&#10;">
            <a:extLst>
              <a:ext uri="{FF2B5EF4-FFF2-40B4-BE49-F238E27FC236}">
                <a16:creationId xmlns:a16="http://schemas.microsoft.com/office/drawing/2014/main" id="{E546E5DB-B8B4-E3AB-0F1C-AE8AA3FF3A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71" y="2648903"/>
            <a:ext cx="1892085" cy="3693763"/>
          </a:xfrm>
          <a:prstGeom prst="rect">
            <a:avLst/>
          </a:prstGeom>
        </p:spPr>
      </p:pic>
      <p:graphicFrame>
        <p:nvGraphicFramePr>
          <p:cNvPr id="7" name="Content Placeholder 2" descr="Screenshot of pubmed filters">
            <a:extLst>
              <a:ext uri="{FF2B5EF4-FFF2-40B4-BE49-F238E27FC236}">
                <a16:creationId xmlns:a16="http://schemas.microsoft.com/office/drawing/2014/main" id="{CDB9F0A7-9B47-6F88-7BAF-076CCD3F8B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942555"/>
              </p:ext>
            </p:extLst>
          </p:nvPr>
        </p:nvGraphicFramePr>
        <p:xfrm>
          <a:off x="3412804" y="4370248"/>
          <a:ext cx="6651096" cy="1906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3072075-7E6C-9963-A2F3-FEB4F8C8B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4789" y="2782366"/>
            <a:ext cx="2370144" cy="602721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51641D-C7E1-3A38-FE7E-87213A2A3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27656" y="2796477"/>
            <a:ext cx="2506133" cy="602721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E6DE1E-C369-FE01-11A2-B0CB0F573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9327" y="2551289"/>
            <a:ext cx="1957329" cy="3791377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5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C54C2-A1CA-4723-F7BB-2CE0805EC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548E7-0CDF-A655-5446-D3AC9DC68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Go to Advanced Search Page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3C2BF-9A1A-276B-F26A-F5120B4BD7D1}"/>
              </a:ext>
            </a:extLst>
          </p:cNvPr>
          <p:cNvSpPr txBox="1"/>
          <p:nvPr/>
        </p:nvSpPr>
        <p:spPr>
          <a:xfrm>
            <a:off x="1104899" y="1181424"/>
            <a:ext cx="5510390" cy="4717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/>
              <a:t>Example: Music therapy for children with autism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1CB45-9F61-4C3C-02EF-C5132B6DA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89" y="1845734"/>
            <a:ext cx="5249333" cy="402336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Click Advanced to see exactly what PubMed searched</a:t>
            </a:r>
          </a:p>
          <a:p>
            <a:r>
              <a:rPr lang="en-US" sz="1800" dirty="0">
                <a:solidFill>
                  <a:schemeClr val="tx1"/>
                </a:solidFill>
              </a:rPr>
              <a:t>Then click the arrow under Details to open up the details of our search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BB464A4-41A8-D33C-5E68-BF502590C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5202" y="3515924"/>
            <a:ext cx="852395" cy="3414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shot of pubmed search page">
            <a:extLst>
              <a:ext uri="{FF2B5EF4-FFF2-40B4-BE49-F238E27FC236}">
                <a16:creationId xmlns:a16="http://schemas.microsoft.com/office/drawing/2014/main" id="{5C4185EB-B50E-93C1-5AAF-C3C3DA2D1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9" y="3237014"/>
            <a:ext cx="4171197" cy="1240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Screenshot of pubmed advanced search page">
            <a:extLst>
              <a:ext uri="{FF2B5EF4-FFF2-40B4-BE49-F238E27FC236}">
                <a16:creationId xmlns:a16="http://schemas.microsoft.com/office/drawing/2014/main" id="{0485E161-6505-39FF-537A-5A39CDB40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338" y="2142263"/>
            <a:ext cx="6443195" cy="39061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030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84FBA-59A2-C53F-295F-45BF8031C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750AB-D23F-47FE-8904-866147496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198" y="583099"/>
            <a:ext cx="10058400" cy="560064"/>
          </a:xfrm>
        </p:spPr>
        <p:txBody>
          <a:bodyPr vert="horz" lIns="0" tIns="45720" rIns="0" bIns="45720" rtlCol="0" anchor="b"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Closer Look at PubMed Search for Music Therapy</a:t>
            </a:r>
          </a:p>
        </p:txBody>
      </p:sp>
      <p:pic>
        <p:nvPicPr>
          <p:cNvPr id="8" name="Picture 7" descr="Screenshot of pubmed search results page&#10;">
            <a:extLst>
              <a:ext uri="{FF2B5EF4-FFF2-40B4-BE49-F238E27FC236}">
                <a16:creationId xmlns:a16="http://schemas.microsoft.com/office/drawing/2014/main" id="{7EE0A62E-31DD-5286-4123-3724CD9B5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98" y="2009952"/>
            <a:ext cx="10390476" cy="28380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83ED0E-EEF4-D344-07B6-20B67D2E8CDA}"/>
              </a:ext>
            </a:extLst>
          </p:cNvPr>
          <p:cNvSpPr txBox="1"/>
          <p:nvPr/>
        </p:nvSpPr>
        <p:spPr>
          <a:xfrm>
            <a:off x="2785366" y="5067072"/>
            <a:ext cx="637291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MeSH</a:t>
            </a:r>
            <a:r>
              <a:rPr lang="en-US" sz="2000" dirty="0"/>
              <a:t> Terms are </a:t>
            </a:r>
            <a:r>
              <a:rPr lang="en-US" sz="2000" b="1" u="sng" dirty="0"/>
              <a:t>Me</a:t>
            </a:r>
            <a:r>
              <a:rPr lang="en-US" sz="2000" dirty="0"/>
              <a:t>dical </a:t>
            </a:r>
            <a:r>
              <a:rPr lang="en-US" sz="2000" b="1" u="sng" dirty="0"/>
              <a:t>S</a:t>
            </a:r>
            <a:r>
              <a:rPr lang="en-US" sz="2000" dirty="0"/>
              <a:t>ubject </a:t>
            </a:r>
            <a:r>
              <a:rPr lang="en-US" sz="2000" b="1" u="sng" dirty="0"/>
              <a:t>H</a:t>
            </a:r>
            <a:r>
              <a:rPr lang="en-US" sz="2000" dirty="0"/>
              <a:t>eadings in Medline.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BC662E-AA35-615D-57D0-6AE26F1DE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5918" y="3183467"/>
            <a:ext cx="2355904" cy="327377"/>
          </a:xfrm>
          <a:prstGeom prst="rect">
            <a:avLst/>
          </a:prstGeom>
          <a:noFill/>
          <a:ln w="1905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21E42-6DFD-B56A-DC67-F48595CEEF23}"/>
              </a:ext>
            </a:extLst>
          </p:cNvPr>
          <p:cNvSpPr txBox="1"/>
          <p:nvPr/>
        </p:nvSpPr>
        <p:spPr>
          <a:xfrm>
            <a:off x="1763888" y="5714836"/>
            <a:ext cx="8415867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PubMed automatically searches a combination of </a:t>
            </a:r>
            <a:r>
              <a:rPr lang="en-US" sz="2000" dirty="0" err="1"/>
              <a:t>MeSH</a:t>
            </a:r>
            <a:r>
              <a:rPr lang="en-US" sz="2000" dirty="0"/>
              <a:t> terms and keywords.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26995C-BFBA-76C9-C9D1-BFE7675A7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5917" y="3780550"/>
            <a:ext cx="5821594" cy="903809"/>
          </a:xfrm>
          <a:prstGeom prst="rect">
            <a:avLst/>
          </a:prstGeom>
          <a:noFill/>
          <a:ln w="57150" cmpd="sng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6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95835" y="0"/>
            <a:ext cx="9980682" cy="12412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Objectives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839383"/>
            <a:ext cx="9971617" cy="4413251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20F0502020204030204" pitchFamily="34" charset="0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Searching for research vs clinical applications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20F0502020204030204" pitchFamily="34" charset="0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Literature review overview</a:t>
            </a:r>
            <a:endParaRPr lang="en-US" sz="2800" dirty="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20F0502020204030204" pitchFamily="34" charset="0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Databases vs Google Scholar vs AI tools</a:t>
            </a:r>
            <a:endParaRPr lang="en-US" sz="2400" dirty="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20F0502020204030204" pitchFamily="34" charset="0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 PubMed search demo</a:t>
            </a:r>
            <a:endParaRPr lang="en-US" sz="2800" dirty="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marL="383540" lvl="1">
              <a:buClr>
                <a:schemeClr val="accent1">
                  <a:lumMod val="50000"/>
                </a:schemeClr>
              </a:buClr>
              <a:buFont typeface="Wingdings" pitchFamily="34" charset="0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  Sample search in PubMed</a:t>
            </a:r>
            <a:endParaRPr lang="en-US" sz="2400" dirty="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marL="383540" lvl="1">
              <a:buClr>
                <a:schemeClr val="accent1">
                  <a:lumMod val="50000"/>
                </a:schemeClr>
              </a:buClr>
              <a:buFont typeface="Wingdings" pitchFamily="34" charset="0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  </a:t>
            </a:r>
            <a:r>
              <a:rPr lang="en-US" sz="2400" dirty="0" err="1">
                <a:solidFill>
                  <a:schemeClr val="tx1"/>
                </a:solidFill>
              </a:rPr>
              <a:t>MeSH</a:t>
            </a:r>
            <a:r>
              <a:rPr lang="en-US" sz="2400" dirty="0">
                <a:solidFill>
                  <a:schemeClr val="tx1"/>
                </a:solidFill>
              </a:rPr>
              <a:t> terms in Medline</a:t>
            </a:r>
            <a:endParaRPr lang="en-US" sz="2400" dirty="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marL="383540" lvl="1">
              <a:buClr>
                <a:schemeClr val="accent1">
                  <a:lumMod val="50000"/>
                </a:schemeClr>
              </a:buClr>
              <a:buFont typeface="Wingdings" pitchFamily="34" charset="0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  Boolean operators</a:t>
            </a:r>
            <a:endParaRPr lang="en-US" sz="2400" dirty="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20F0502020204030204" pitchFamily="34" charset="0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 Translate search from PubMed to Embase</a:t>
            </a:r>
            <a:endParaRPr lang="en-US" sz="2000" dirty="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20F0502020204030204" pitchFamily="34" charset="0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 Using Limits and Filters to refine your search</a:t>
            </a:r>
            <a:endParaRPr lang="en-US" sz="2800" dirty="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5B6C17-C339-CBA7-DA85-509081B9F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864129"/>
          </a:xfr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Add terms to PubMed Search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802B38-A976-7D57-3C55-41CC83697642}"/>
              </a:ext>
            </a:extLst>
          </p:cNvPr>
          <p:cNvSpPr txBox="1"/>
          <p:nvPr/>
        </p:nvSpPr>
        <p:spPr>
          <a:xfrm>
            <a:off x="1104899" y="1181424"/>
            <a:ext cx="5510390" cy="4717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/>
              <a:t>Example: Music therapy for children with autism</a:t>
            </a:r>
          </a:p>
        </p:txBody>
      </p:sp>
      <p:pic>
        <p:nvPicPr>
          <p:cNvPr id="6" name="Picture 5" descr="Screenshot of pubmed advanced search page">
            <a:extLst>
              <a:ext uri="{FF2B5EF4-FFF2-40B4-BE49-F238E27FC236}">
                <a16:creationId xmlns:a16="http://schemas.microsoft.com/office/drawing/2014/main" id="{F935B941-1C93-7D6D-9515-0322ACD03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1843158"/>
            <a:ext cx="9573893" cy="3521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0659F9-E7C9-E918-A2D3-96BEA4BA3AD6}"/>
              </a:ext>
            </a:extLst>
          </p:cNvPr>
          <p:cNvSpPr txBox="1"/>
          <p:nvPr/>
        </p:nvSpPr>
        <p:spPr>
          <a:xfrm>
            <a:off x="2101674" y="5556501"/>
            <a:ext cx="7222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Add terms to Advanced Search Builder -&gt; Click Add -&gt; Click Search button</a:t>
            </a:r>
          </a:p>
        </p:txBody>
      </p:sp>
    </p:spTree>
    <p:extLst>
      <p:ext uri="{BB962C8B-B14F-4D97-AF65-F5344CB8AC3E}">
        <p14:creationId xmlns:p14="http://schemas.microsoft.com/office/powerpoint/2010/main" val="2615177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A7B2D2-22BB-8C82-C206-E99BBC50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198" y="251056"/>
            <a:ext cx="10058400" cy="560064"/>
          </a:xfrm>
        </p:spPr>
        <p:txBody>
          <a:bodyPr vert="horz" lIns="0" tIns="45720" rIns="0" bIns="45720" rtlCol="0" anchor="b"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Closer Look at PubMed Search</a:t>
            </a:r>
          </a:p>
        </p:txBody>
      </p:sp>
      <p:pic>
        <p:nvPicPr>
          <p:cNvPr id="6" name="Picture 5" descr="Screenshot of pubmed search details">
            <a:extLst>
              <a:ext uri="{FF2B5EF4-FFF2-40B4-BE49-F238E27FC236}">
                <a16:creationId xmlns:a16="http://schemas.microsoft.com/office/drawing/2014/main" id="{B4B3794A-8D74-2910-7949-883821F80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62" y="976252"/>
            <a:ext cx="9281283" cy="41334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10496C-F828-56A0-7008-2797AEA75A71}"/>
              </a:ext>
            </a:extLst>
          </p:cNvPr>
          <p:cNvSpPr txBox="1"/>
          <p:nvPr/>
        </p:nvSpPr>
        <p:spPr>
          <a:xfrm>
            <a:off x="1281198" y="5274852"/>
            <a:ext cx="9461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PubMed identified </a:t>
            </a:r>
            <a:r>
              <a:rPr lang="en-US" u="sng" dirty="0"/>
              <a:t>Autistic Disorder </a:t>
            </a:r>
            <a:r>
              <a:rPr lang="en-US" dirty="0"/>
              <a:t>and </a:t>
            </a:r>
            <a:r>
              <a:rPr lang="en-US" u="sng" dirty="0"/>
              <a:t>Child</a:t>
            </a:r>
            <a:r>
              <a:rPr lang="en-US" dirty="0"/>
              <a:t> as the </a:t>
            </a:r>
            <a:r>
              <a:rPr lang="en-US" dirty="0" err="1"/>
              <a:t>MeSH</a:t>
            </a:r>
            <a:r>
              <a:rPr lang="en-US" dirty="0"/>
              <a:t> terms for my entry words.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Added keyword searches for variations of the terms.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Combined with AND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E10C30-BD04-D1DA-BB52-6905B58D6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20178" y="2607733"/>
            <a:ext cx="406400" cy="27093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83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B2753-F88A-D018-E4A9-D2E865F4B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9525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What is </a:t>
            </a:r>
            <a:r>
              <a:rPr lang="en-US" sz="3600" dirty="0" err="1">
                <a:solidFill>
                  <a:schemeClr val="tx1"/>
                </a:solidFill>
              </a:rPr>
              <a:t>MeSH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D4C15-B393-DDB3-323A-1618F3A88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57" y="2026509"/>
            <a:ext cx="11326743" cy="2426291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Some databases have a controlled vocabulary thesaurus to give uniformity and consistency to the biomedical literature</a:t>
            </a:r>
          </a:p>
          <a:p>
            <a:r>
              <a:rPr lang="en-US" sz="2200" dirty="0">
                <a:solidFill>
                  <a:schemeClr val="tx1"/>
                </a:solidFill>
              </a:rPr>
              <a:t>Allow better searching because article must be indexed/tagged with the topic to be retrieved</a:t>
            </a:r>
          </a:p>
          <a:p>
            <a:r>
              <a:rPr lang="en-US" sz="2200" dirty="0">
                <a:solidFill>
                  <a:schemeClr val="tx1"/>
                </a:solidFill>
              </a:rPr>
              <a:t>Only Medline articles are indexed with </a:t>
            </a:r>
            <a:r>
              <a:rPr lang="en-US" sz="2200" dirty="0" err="1">
                <a:solidFill>
                  <a:schemeClr val="tx1"/>
                </a:solidFill>
              </a:rPr>
              <a:t>MeSH</a:t>
            </a:r>
            <a:r>
              <a:rPr lang="en-US" sz="2200" dirty="0">
                <a:solidFill>
                  <a:schemeClr val="tx1"/>
                </a:solidFill>
              </a:rPr>
              <a:t> terms</a:t>
            </a:r>
          </a:p>
          <a:p>
            <a:r>
              <a:rPr lang="en-US" sz="2200" dirty="0" err="1">
                <a:solidFill>
                  <a:schemeClr val="tx1"/>
                </a:solidFill>
              </a:rPr>
              <a:t>MeSH</a:t>
            </a:r>
            <a:r>
              <a:rPr lang="en-US" sz="2200" dirty="0">
                <a:solidFill>
                  <a:schemeClr val="tx1"/>
                </a:solidFill>
              </a:rPr>
              <a:t> terms were originally assigned by indexers at NLM but now they are done by 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6FBCD2-73E1-2CD7-B364-D568C79B466D}"/>
              </a:ext>
            </a:extLst>
          </p:cNvPr>
          <p:cNvSpPr txBox="1"/>
          <p:nvPr/>
        </p:nvSpPr>
        <p:spPr>
          <a:xfrm>
            <a:off x="865257" y="4825025"/>
            <a:ext cx="5230744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/>
              <a:t>Databases </a:t>
            </a:r>
            <a:r>
              <a:rPr lang="en-US" sz="2000" b="1" u="sng" dirty="0"/>
              <a:t>with</a:t>
            </a:r>
            <a:r>
              <a:rPr lang="en-US" sz="2000" u="sng" dirty="0"/>
              <a:t> Subject Headings:</a:t>
            </a:r>
          </a:p>
          <a:p>
            <a:r>
              <a:rPr lang="en-US" sz="2000" dirty="0"/>
              <a:t>Medline uses </a:t>
            </a:r>
            <a:r>
              <a:rPr lang="en-US" sz="2000" dirty="0" err="1"/>
              <a:t>MeSH</a:t>
            </a:r>
            <a:r>
              <a:rPr lang="en-US" sz="2000" dirty="0"/>
              <a:t> (Medical Subject Headings).</a:t>
            </a:r>
          </a:p>
          <a:p>
            <a:r>
              <a:rPr lang="en-US" sz="2000" dirty="0"/>
              <a:t>Embase uses </a:t>
            </a:r>
            <a:r>
              <a:rPr lang="en-US" sz="2000" dirty="0" err="1"/>
              <a:t>Emtree</a:t>
            </a:r>
            <a:r>
              <a:rPr lang="en-US" sz="2000" dirty="0"/>
              <a:t>.</a:t>
            </a:r>
          </a:p>
          <a:p>
            <a:r>
              <a:rPr lang="en-US" sz="2000" dirty="0"/>
              <a:t>CINAHL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E3CA4-1E4C-2E00-182F-0996489D5DD3}"/>
              </a:ext>
            </a:extLst>
          </p:cNvPr>
          <p:cNvSpPr txBox="1"/>
          <p:nvPr/>
        </p:nvSpPr>
        <p:spPr>
          <a:xfrm>
            <a:off x="7022854" y="4825025"/>
            <a:ext cx="4973570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/>
              <a:t>Databases </a:t>
            </a:r>
            <a:r>
              <a:rPr lang="en-US" sz="2000" b="1" u="sng" dirty="0"/>
              <a:t>without </a:t>
            </a:r>
            <a:r>
              <a:rPr lang="en-US" sz="2000" u="sng" dirty="0"/>
              <a:t>Subject Headings:</a:t>
            </a:r>
          </a:p>
          <a:p>
            <a:r>
              <a:rPr lang="en-US" sz="2000" dirty="0"/>
              <a:t>Scopus</a:t>
            </a:r>
          </a:p>
          <a:p>
            <a:r>
              <a:rPr lang="en-US" sz="2000" dirty="0"/>
              <a:t>Web of Science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25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3B097-70D6-4CD4-A493-F08185A5B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9CEC-7BEB-51D8-4568-1FDE33A6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18" y="0"/>
            <a:ext cx="5640318" cy="93345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More About </a:t>
            </a:r>
            <a:r>
              <a:rPr lang="en-US" sz="3600" dirty="0" err="1">
                <a:solidFill>
                  <a:schemeClr val="tx1"/>
                </a:solidFill>
              </a:rPr>
              <a:t>MeSH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288ED2-D48B-3F7C-1C35-63F821BC9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2" y="1351845"/>
            <a:ext cx="5640318" cy="3095625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Music Therapy </a:t>
            </a:r>
            <a:r>
              <a:rPr lang="en-US" dirty="0" err="1">
                <a:hlinkClick r:id="rId3"/>
              </a:rPr>
              <a:t>MeSH</a:t>
            </a:r>
            <a:r>
              <a:rPr lang="en-US" dirty="0">
                <a:hlinkClick r:id="rId3"/>
              </a:rPr>
              <a:t> Page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Definition of term</a:t>
            </a:r>
          </a:p>
          <a:p>
            <a:r>
              <a:rPr lang="en-US" dirty="0">
                <a:solidFill>
                  <a:schemeClr val="tx1"/>
                </a:solidFill>
              </a:rPr>
              <a:t>Subheadings to narrow search</a:t>
            </a:r>
          </a:p>
          <a:p>
            <a:r>
              <a:rPr lang="en-US" dirty="0">
                <a:solidFill>
                  <a:schemeClr val="tx1"/>
                </a:solidFill>
              </a:rPr>
              <a:t>Entry terms are synonyms that will point to this </a:t>
            </a:r>
            <a:r>
              <a:rPr lang="en-US" dirty="0" err="1">
                <a:solidFill>
                  <a:schemeClr val="tx1"/>
                </a:solidFill>
              </a:rPr>
              <a:t>MeSH</a:t>
            </a:r>
            <a:r>
              <a:rPr lang="en-US" dirty="0">
                <a:solidFill>
                  <a:schemeClr val="tx1"/>
                </a:solidFill>
              </a:rPr>
              <a:t> term</a:t>
            </a:r>
          </a:p>
          <a:p>
            <a:r>
              <a:rPr lang="en-US" dirty="0">
                <a:solidFill>
                  <a:schemeClr val="tx1"/>
                </a:solidFill>
              </a:rPr>
              <a:t>Tree hierarchy to see how term is mapped in </a:t>
            </a:r>
            <a:r>
              <a:rPr lang="en-US" dirty="0" err="1">
                <a:solidFill>
                  <a:schemeClr val="tx1"/>
                </a:solidFill>
              </a:rPr>
              <a:t>MeSH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96FDF8-D9C5-F926-596B-B495B954106E}"/>
              </a:ext>
            </a:extLst>
          </p:cNvPr>
          <p:cNvSpPr txBox="1"/>
          <p:nvPr/>
        </p:nvSpPr>
        <p:spPr>
          <a:xfrm>
            <a:off x="455683" y="4569985"/>
            <a:ext cx="5640317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There is a separate </a:t>
            </a:r>
            <a:r>
              <a:rPr lang="en-US" sz="2000" dirty="0" err="1">
                <a:hlinkClick r:id="rId4"/>
              </a:rPr>
              <a:t>MeSH</a:t>
            </a:r>
            <a:r>
              <a:rPr lang="en-US" sz="2000" dirty="0">
                <a:hlinkClick r:id="rId4"/>
              </a:rPr>
              <a:t> database </a:t>
            </a:r>
            <a:r>
              <a:rPr lang="en-US" sz="2000" dirty="0"/>
              <a:t>that can be used to identify terms and view the hierarchies.</a:t>
            </a:r>
          </a:p>
          <a:p>
            <a:endParaRPr lang="en-US" sz="2000" dirty="0"/>
          </a:p>
          <a:p>
            <a:r>
              <a:rPr lang="en-US" sz="2000" dirty="0">
                <a:hlinkClick r:id="rId5"/>
              </a:rPr>
              <a:t>Useful page</a:t>
            </a:r>
            <a:r>
              <a:rPr lang="en-US" sz="2000" dirty="0"/>
              <a:t> for explaining more details about </a:t>
            </a:r>
            <a:r>
              <a:rPr lang="en-US" sz="2000" dirty="0" err="1"/>
              <a:t>MeSH</a:t>
            </a:r>
            <a:endParaRPr lang="en-US" sz="2000" dirty="0"/>
          </a:p>
        </p:txBody>
      </p:sp>
      <p:pic>
        <p:nvPicPr>
          <p:cNvPr id="4" name="Picture 3" descr="Screenshot of mesh database page">
            <a:extLst>
              <a:ext uri="{FF2B5EF4-FFF2-40B4-BE49-F238E27FC236}">
                <a16:creationId xmlns:a16="http://schemas.microsoft.com/office/drawing/2014/main" id="{41AD048D-6BF2-0659-DF41-EDDBFC3582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836" y="132998"/>
            <a:ext cx="5446782" cy="65920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959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DB7E37A-562E-CF58-70F8-32494D3832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52860" y="248258"/>
            <a:ext cx="4560710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pages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Autistic Disorder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Child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11" descr="Screenshot of mesh database page">
            <a:extLst>
              <a:ext uri="{FF2B5EF4-FFF2-40B4-BE49-F238E27FC236}">
                <a16:creationId xmlns:a16="http://schemas.microsoft.com/office/drawing/2014/main" id="{98CDDDFC-3EED-1BA4-B23A-9B68589D0A60}"/>
              </a:ext>
            </a:extLst>
          </p:cNvPr>
          <p:cNvGrpSpPr/>
          <p:nvPr/>
        </p:nvGrpSpPr>
        <p:grpSpPr>
          <a:xfrm>
            <a:off x="729988" y="1552927"/>
            <a:ext cx="5219048" cy="4285714"/>
            <a:chOff x="1151259" y="1745374"/>
            <a:chExt cx="5219048" cy="428571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847AC1-625B-611B-BC46-F833A8596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259" y="1745374"/>
              <a:ext cx="5219048" cy="42857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891B38F-98C0-61EE-94BD-FD7DA1238FB3}"/>
                </a:ext>
              </a:extLst>
            </p:cNvPr>
            <p:cNvSpPr/>
            <p:nvPr/>
          </p:nvSpPr>
          <p:spPr>
            <a:xfrm>
              <a:off x="1151259" y="3429000"/>
              <a:ext cx="801718" cy="34148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 descr="Screenshot of mesh database page">
            <a:extLst>
              <a:ext uri="{FF2B5EF4-FFF2-40B4-BE49-F238E27FC236}">
                <a16:creationId xmlns:a16="http://schemas.microsoft.com/office/drawing/2014/main" id="{2FADD6A0-88F9-B15C-667A-B5CAA5917B26}"/>
              </a:ext>
            </a:extLst>
          </p:cNvPr>
          <p:cNvGrpSpPr/>
          <p:nvPr/>
        </p:nvGrpSpPr>
        <p:grpSpPr>
          <a:xfrm>
            <a:off x="6545110" y="100980"/>
            <a:ext cx="5646890" cy="6757020"/>
            <a:chOff x="6518376" y="122766"/>
            <a:chExt cx="5416635" cy="66124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B3D647-F562-2746-166A-96A2964D4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553" y="122766"/>
              <a:ext cx="5330458" cy="66124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C48F42F-D226-DCEB-2357-C79996BF02DA}"/>
                </a:ext>
              </a:extLst>
            </p:cNvPr>
            <p:cNvSpPr/>
            <p:nvPr/>
          </p:nvSpPr>
          <p:spPr>
            <a:xfrm>
              <a:off x="6518376" y="3510844"/>
              <a:ext cx="642914" cy="2596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7752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3FE325-CFE3-8F3C-9480-B108D5C5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Boolean operators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4EFAB4-386D-55FC-0451-14BDF0821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0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A2426-F6B5-845A-2CC7-A0EC0588C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321040"/>
            <a:ext cx="9980682" cy="93345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Overview of Boolean Operators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B20701-D64D-FEDA-0B6F-84B16A7B6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6500" y="1887136"/>
            <a:ext cx="10176819" cy="197366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three basic Boolean operators are </a:t>
            </a:r>
            <a:r>
              <a:rPr lang="en-US" b="1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chemeClr val="tx1"/>
                </a:solidFill>
              </a:rPr>
              <a:t>, </a:t>
            </a:r>
            <a:r>
              <a:rPr lang="en-US" b="1" dirty="0">
                <a:solidFill>
                  <a:schemeClr val="tx1"/>
                </a:solidFill>
              </a:rPr>
              <a:t>OR, </a:t>
            </a:r>
            <a:r>
              <a:rPr lang="en-US" dirty="0">
                <a:solidFill>
                  <a:schemeClr val="tx1"/>
                </a:solidFill>
              </a:rPr>
              <a:t>and </a:t>
            </a:r>
            <a:r>
              <a:rPr lang="en-US" b="1" dirty="0">
                <a:solidFill>
                  <a:schemeClr val="tx1"/>
                </a:solidFill>
              </a:rPr>
              <a:t>NOT.  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Use them to: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connect your search words together to either narrow or broaden your set of results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focus a search, particularly when your topic contains multiple concepts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598698-D2A0-B38B-29E1-5EF3C545BE2F}"/>
              </a:ext>
            </a:extLst>
          </p:cNvPr>
          <p:cNvSpPr txBox="1"/>
          <p:nvPr/>
        </p:nvSpPr>
        <p:spPr>
          <a:xfrm>
            <a:off x="333343" y="4054511"/>
            <a:ext cx="2703368" cy="1754326"/>
          </a:xfrm>
          <a:prstGeom prst="rect">
            <a:avLst/>
          </a:prstGeom>
          <a:solidFill>
            <a:srgbClr val="DCEAFE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OR</a:t>
            </a:r>
            <a:r>
              <a:rPr lang="en-US" dirty="0"/>
              <a:t> is used for synonyms and similar terms for naming the same concept.</a:t>
            </a:r>
          </a:p>
          <a:p>
            <a:r>
              <a:rPr lang="en-US" dirty="0"/>
              <a:t>Ex: cat OR feline; dog OR canine</a:t>
            </a:r>
          </a:p>
          <a:p>
            <a:r>
              <a:rPr lang="en-US" dirty="0"/>
              <a:t>It will </a:t>
            </a:r>
            <a:r>
              <a:rPr lang="en-US" b="1" dirty="0"/>
              <a:t>broaden</a:t>
            </a:r>
            <a:r>
              <a:rPr lang="en-US" dirty="0"/>
              <a:t> a search.</a:t>
            </a:r>
          </a:p>
        </p:txBody>
      </p:sp>
      <p:pic>
        <p:nvPicPr>
          <p:cNvPr id="6" name="Picture 5" descr="Diagram of boolean operators">
            <a:extLst>
              <a:ext uri="{FF2B5EF4-FFF2-40B4-BE49-F238E27FC236}">
                <a16:creationId xmlns:a16="http://schemas.microsoft.com/office/drawing/2014/main" id="{CCBED701-E232-25C9-0B82-B4E8CD8BC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9065" y="4045022"/>
            <a:ext cx="5159024" cy="18834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2AFB2B9-FA54-0628-03C6-EC7AC030FE26}"/>
              </a:ext>
            </a:extLst>
          </p:cNvPr>
          <p:cNvSpPr txBox="1"/>
          <p:nvPr/>
        </p:nvSpPr>
        <p:spPr>
          <a:xfrm>
            <a:off x="9200444" y="4054511"/>
            <a:ext cx="2867378" cy="1754326"/>
          </a:xfrm>
          <a:prstGeom prst="rect">
            <a:avLst/>
          </a:prstGeom>
          <a:solidFill>
            <a:srgbClr val="DCEAFE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AND</a:t>
            </a:r>
            <a:r>
              <a:rPr lang="en-US" dirty="0"/>
              <a:t> is used to combine concepts.</a:t>
            </a:r>
          </a:p>
          <a:p>
            <a:r>
              <a:rPr lang="en-US" dirty="0"/>
              <a:t>Ex: cat AND dog requires articles to contain both concepts to be retrieved.</a:t>
            </a:r>
          </a:p>
          <a:p>
            <a:r>
              <a:rPr lang="en-US" dirty="0"/>
              <a:t>It will </a:t>
            </a:r>
            <a:r>
              <a:rPr lang="en-US" b="1" dirty="0"/>
              <a:t>narrow</a:t>
            </a:r>
            <a:r>
              <a:rPr lang="en-US" dirty="0"/>
              <a:t> a search.</a:t>
            </a:r>
          </a:p>
        </p:txBody>
      </p:sp>
    </p:spTree>
    <p:extLst>
      <p:ext uri="{BB962C8B-B14F-4D97-AF65-F5344CB8AC3E}">
        <p14:creationId xmlns:p14="http://schemas.microsoft.com/office/powerpoint/2010/main" val="239415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A2416-513D-A42A-FBA5-6D7BF125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8667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Using Boolean Operators in PubMed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1428D-8FF5-F2E4-D5B2-82E168B11F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899" y="1343025"/>
            <a:ext cx="9980681" cy="482917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Let’s combine Music Therapy results AND Autistic Children 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5DB32A-B6DF-BA12-497B-A2A718B368BF}"/>
              </a:ext>
            </a:extLst>
          </p:cNvPr>
          <p:cNvSpPr txBox="1"/>
          <p:nvPr/>
        </p:nvSpPr>
        <p:spPr>
          <a:xfrm>
            <a:off x="1133298" y="2371988"/>
            <a:ext cx="3833813" cy="369332"/>
          </a:xfrm>
          <a:prstGeom prst="rect">
            <a:avLst/>
          </a:prstGeom>
          <a:solidFill>
            <a:srgbClr val="DCEAF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 the Advanced Search Page:</a:t>
            </a:r>
            <a:endParaRPr lang="en-US" b="1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8B905-D848-F59D-2EEA-4A7A922C7051}"/>
              </a:ext>
            </a:extLst>
          </p:cNvPr>
          <p:cNvSpPr txBox="1"/>
          <p:nvPr/>
        </p:nvSpPr>
        <p:spPr>
          <a:xfrm>
            <a:off x="1133298" y="3141370"/>
            <a:ext cx="3664480" cy="646331"/>
          </a:xfrm>
          <a:prstGeom prst="rect">
            <a:avLst/>
          </a:prstGeom>
          <a:solidFill>
            <a:srgbClr val="DCEAF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Step 1: Click dots in Music Therapy results and select </a:t>
            </a:r>
            <a:r>
              <a:rPr lang="en-US" b="1" u="sng" dirty="0"/>
              <a:t>Add query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9EB23E-0623-8696-1C66-5460880F88C4}"/>
              </a:ext>
            </a:extLst>
          </p:cNvPr>
          <p:cNvSpPr txBox="1"/>
          <p:nvPr/>
        </p:nvSpPr>
        <p:spPr>
          <a:xfrm>
            <a:off x="1133300" y="4795346"/>
            <a:ext cx="3833811" cy="646331"/>
          </a:xfrm>
          <a:prstGeom prst="rect">
            <a:avLst/>
          </a:prstGeom>
          <a:solidFill>
            <a:srgbClr val="DCEAF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Step 2: Click dots in Autistic Children results and select </a:t>
            </a:r>
            <a:r>
              <a:rPr lang="en-US" b="1" u="sng" dirty="0"/>
              <a:t>Add with AND</a:t>
            </a:r>
          </a:p>
        </p:txBody>
      </p:sp>
      <p:pic>
        <p:nvPicPr>
          <p:cNvPr id="5" name="Picture 4" descr="Screenshot of pubmed search page">
            <a:extLst>
              <a:ext uri="{FF2B5EF4-FFF2-40B4-BE49-F238E27FC236}">
                <a16:creationId xmlns:a16="http://schemas.microsoft.com/office/drawing/2014/main" id="{A5AF6661-5A8E-8579-0498-6EEFD87FF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917" y="1951794"/>
            <a:ext cx="2847947" cy="19323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Screenshot of pubmed search page">
            <a:extLst>
              <a:ext uri="{FF2B5EF4-FFF2-40B4-BE49-F238E27FC236}">
                <a16:creationId xmlns:a16="http://schemas.microsoft.com/office/drawing/2014/main" id="{7D845933-9358-0FB3-E7B4-C864587F0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917" y="4515470"/>
            <a:ext cx="2959261" cy="16567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336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C1AAF-7C23-3384-5332-66E13CF3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81915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Results of Combined Search</a:t>
            </a:r>
          </a:p>
        </p:txBody>
      </p:sp>
      <p:pic>
        <p:nvPicPr>
          <p:cNvPr id="5" name="Picture 4" descr="Screenshot of pubmed advanced search page">
            <a:extLst>
              <a:ext uri="{FF2B5EF4-FFF2-40B4-BE49-F238E27FC236}">
                <a16:creationId xmlns:a16="http://schemas.microsoft.com/office/drawing/2014/main" id="{10017B2A-20F9-3E42-C02E-020781E0B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3" y="2286346"/>
            <a:ext cx="3428571" cy="552381"/>
          </a:xfrm>
          <a:prstGeom prst="rect">
            <a:avLst/>
          </a:prstGeom>
        </p:spPr>
      </p:pic>
      <p:pic>
        <p:nvPicPr>
          <p:cNvPr id="7" name="Picture 6" descr="Screenshot of pubmed search results">
            <a:extLst>
              <a:ext uri="{FF2B5EF4-FFF2-40B4-BE49-F238E27FC236}">
                <a16:creationId xmlns:a16="http://schemas.microsoft.com/office/drawing/2014/main" id="{9156B844-E9ED-40A6-CE29-940A63BC4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07" y="2924555"/>
            <a:ext cx="10866667" cy="25428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FB46B-BD25-5522-2B03-1FD6D7258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5752" y="5639068"/>
            <a:ext cx="7038975" cy="437613"/>
          </a:xfrm>
          <a:solidFill>
            <a:srgbClr val="DCEAFE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Now there are 141 articles that include both of our topics.</a:t>
            </a:r>
          </a:p>
        </p:txBody>
      </p:sp>
    </p:spTree>
    <p:extLst>
      <p:ext uri="{BB962C8B-B14F-4D97-AF65-F5344CB8AC3E}">
        <p14:creationId xmlns:p14="http://schemas.microsoft.com/office/powerpoint/2010/main" val="364756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AC18C-F5FD-F05F-3A72-42AF3A601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8C2752-13D1-C79F-F318-07DFBB0D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Searching in Embase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FDDF9-213E-D875-A560-F43CBE383C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3FE325-CFE3-8F3C-9480-B108D5C5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Goals of Searching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4EFAB4-386D-55FC-0451-14BDF0821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F5251-EF79-0744-253A-69A0C1D6B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C7E1-F858-77A4-564B-6275CA66B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6603"/>
            <a:ext cx="10058400" cy="989041"/>
          </a:xfr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Accessing </a:t>
            </a:r>
            <a:r>
              <a:rPr lang="en-US" sz="36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Embase</a:t>
            </a:r>
            <a:endParaRPr lang="en-ZA" sz="3600" dirty="0">
              <a:solidFill>
                <a:schemeClr val="tx1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200CE3D-0CB2-3B0F-F96C-E012529B8DC2}"/>
              </a:ext>
            </a:extLst>
          </p:cNvPr>
          <p:cNvSpPr txBox="1">
            <a:spLocks/>
          </p:cNvSpPr>
          <p:nvPr/>
        </p:nvSpPr>
        <p:spPr>
          <a:xfrm>
            <a:off x="1104900" y="1864947"/>
            <a:ext cx="4914900" cy="4307252"/>
          </a:xfrm>
          <a:prstGeom prst="rect">
            <a:avLst/>
          </a:prstGeom>
        </p:spPr>
        <p:txBody>
          <a:bodyPr vert="horz" lIns="0" tIns="45720" rIns="0" bIns="45720" numCol="1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dirty="0"/>
              <a:t>Access from the Library website –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lsushc.edu/library </a:t>
            </a:r>
            <a:endParaRPr lang="en-US" dirty="0"/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dirty="0"/>
              <a:t>Recommended to establish off-campus access before searching so you are connected with our subscription.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dirty="0"/>
              <a:t>Go to the Databases A to Z list. Click E and then go to Embase.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dirty="0"/>
              <a:t>Similar to PubMed, you’ll want to create a personal account to save searches, results, etc.</a:t>
            </a:r>
          </a:p>
        </p:txBody>
      </p:sp>
      <p:pic>
        <p:nvPicPr>
          <p:cNvPr id="7" name="Picture 6" descr="A screenshot of a website">
            <a:extLst>
              <a:ext uri="{FF2B5EF4-FFF2-40B4-BE49-F238E27FC236}">
                <a16:creationId xmlns:a16="http://schemas.microsoft.com/office/drawing/2014/main" id="{C4254863-246F-9856-0ED3-C829CF01F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64947"/>
            <a:ext cx="4914900" cy="4042504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98874C-687B-6D92-7E0A-260E27ACB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31774" y="4380293"/>
            <a:ext cx="1447312" cy="683012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1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76CA2-E024-D590-9397-D64056FB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788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Translate Search from PubMed to Embase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A6F8A-E1DE-5074-08DF-0302ED1C95A4}"/>
              </a:ext>
            </a:extLst>
          </p:cNvPr>
          <p:cNvSpPr txBox="1"/>
          <p:nvPr/>
        </p:nvSpPr>
        <p:spPr>
          <a:xfrm>
            <a:off x="1097280" y="1070285"/>
            <a:ext cx="7572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Use Query Translator tool in Embase</a:t>
            </a:r>
          </a:p>
        </p:txBody>
      </p:sp>
      <p:pic>
        <p:nvPicPr>
          <p:cNvPr id="5" name="Picture 4" descr="Screenshot of embase homepage">
            <a:extLst>
              <a:ext uri="{FF2B5EF4-FFF2-40B4-BE49-F238E27FC236}">
                <a16:creationId xmlns:a16="http://schemas.microsoft.com/office/drawing/2014/main" id="{83F80FCB-D96B-B03C-6E94-ADFE624C8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10" y="1634404"/>
            <a:ext cx="9121315" cy="39532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4F3D843-D4B0-E1F0-4388-A1059DB7B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13690" y="2037070"/>
            <a:ext cx="993422" cy="514350"/>
          </a:xfrm>
          <a:prstGeom prst="ellipse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E2C3C0-FAC7-D1C9-9AA2-2A52FFF9A14F}"/>
              </a:ext>
            </a:extLst>
          </p:cNvPr>
          <p:cNvSpPr txBox="1"/>
          <p:nvPr/>
        </p:nvSpPr>
        <p:spPr>
          <a:xfrm>
            <a:off x="817739" y="5827464"/>
            <a:ext cx="10459861" cy="400110"/>
          </a:xfrm>
          <a:prstGeom prst="rect">
            <a:avLst/>
          </a:prstGeom>
          <a:solidFill>
            <a:srgbClr val="DCEAF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Tool is not perfect but usually a provides a comparable search and finds additional relevant articles. </a:t>
            </a:r>
          </a:p>
        </p:txBody>
      </p:sp>
    </p:spTree>
    <p:extLst>
      <p:ext uri="{BB962C8B-B14F-4D97-AF65-F5344CB8AC3E}">
        <p14:creationId xmlns:p14="http://schemas.microsoft.com/office/powerpoint/2010/main" val="62658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F2AE8-6709-D5E0-3F96-1E2C0A39C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49D4-68B8-2EFE-A6FE-0B5CF23B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Copying the PubMed Search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36FF3E-DD5E-E53D-A787-D41C39121B92}"/>
              </a:ext>
            </a:extLst>
          </p:cNvPr>
          <p:cNvSpPr txBox="1"/>
          <p:nvPr/>
        </p:nvSpPr>
        <p:spPr>
          <a:xfrm>
            <a:off x="1196622" y="1400353"/>
            <a:ext cx="9959058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Need to copy the </a:t>
            </a:r>
            <a:r>
              <a:rPr lang="en-US" sz="2000" u="sng" dirty="0"/>
              <a:t>detailed</a:t>
            </a:r>
            <a:r>
              <a:rPr lang="en-US" sz="2000" dirty="0"/>
              <a:t> PubMed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Embase will understand these tags and translate them</a:t>
            </a:r>
          </a:p>
        </p:txBody>
      </p:sp>
      <p:pic>
        <p:nvPicPr>
          <p:cNvPr id="5" name="Picture 4" descr="Screenshot of pubmed search results page&#10;">
            <a:extLst>
              <a:ext uri="{FF2B5EF4-FFF2-40B4-BE49-F238E27FC236}">
                <a16:creationId xmlns:a16="http://schemas.microsoft.com/office/drawing/2014/main" id="{C5B6782D-46DB-978E-3AF8-7CB466A86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65" y="2707609"/>
            <a:ext cx="6412470" cy="34687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284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BD7A-3487-3D8F-6D9F-E81ED0C9F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91" y="602692"/>
            <a:ext cx="3327965" cy="83232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Translation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96798-EF34-BD82-9CD6-A69D9DCA8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469" y="2901634"/>
            <a:ext cx="3226798" cy="832327"/>
          </a:xfrm>
          <a:solidFill>
            <a:srgbClr val="DCEAFE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Paste in the PubMed search and click on Translate button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D726BD9-36F1-A395-FBB7-6DB93C145564}"/>
              </a:ext>
            </a:extLst>
          </p:cNvPr>
          <p:cNvSpPr txBox="1">
            <a:spLocks/>
          </p:cNvSpPr>
          <p:nvPr/>
        </p:nvSpPr>
        <p:spPr>
          <a:xfrm>
            <a:off x="756357" y="5045998"/>
            <a:ext cx="4650154" cy="941333"/>
          </a:xfrm>
          <a:prstGeom prst="rect">
            <a:avLst/>
          </a:prstGeom>
          <a:solidFill>
            <a:srgbClr val="DCEAFE"/>
          </a:solidFill>
          <a:ln>
            <a:solidFill>
              <a:schemeClr val="tx1"/>
            </a:solidFill>
          </a:ln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Embase usually has more results than PubMed due to searching full-text of articles and additional indexing of terms.</a:t>
            </a:r>
          </a:p>
        </p:txBody>
      </p:sp>
      <p:pic>
        <p:nvPicPr>
          <p:cNvPr id="5" name="Picture 4" descr="Screenshot of embase query translator tool">
            <a:extLst>
              <a:ext uri="{FF2B5EF4-FFF2-40B4-BE49-F238E27FC236}">
                <a16:creationId xmlns:a16="http://schemas.microsoft.com/office/drawing/2014/main" id="{092A1C17-9E85-28F9-3085-1530CC2B1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98" y="286603"/>
            <a:ext cx="6461232" cy="60623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456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4AC4C01-2252-8986-4CE1-69683B92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48" y="346436"/>
            <a:ext cx="5371253" cy="70230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Viewing Embase Results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076948E-FCE8-ED1A-F32B-8919EB752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22" y="2254957"/>
            <a:ext cx="5287365" cy="3476977"/>
          </a:xfrm>
          <a:solidFill>
            <a:srgbClr val="DCEAFE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Additional filters available compared to PubMed.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Terms from search strategy are highlighted in results for quick identification.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Default sort order is usually Publication Year; can change to Relevance or Author Name.</a:t>
            </a:r>
          </a:p>
        </p:txBody>
      </p:sp>
      <p:pic>
        <p:nvPicPr>
          <p:cNvPr id="3" name="Picture 2" descr="Screenshot of embase search results">
            <a:extLst>
              <a:ext uri="{FF2B5EF4-FFF2-40B4-BE49-F238E27FC236}">
                <a16:creationId xmlns:a16="http://schemas.microsoft.com/office/drawing/2014/main" id="{FD6EA1CB-0F82-4A6E-7F7C-1DD8FB789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36" y="11779"/>
            <a:ext cx="5709216" cy="68462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EE9A762-F72E-1FA2-865C-626316773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5036" y="1845735"/>
            <a:ext cx="1426564" cy="429542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3FE325-CFE3-8F3C-9480-B108D5C5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Limits and filters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4EFAB4-386D-55FC-0451-14BDF0821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4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EDD75-984D-F1E9-81EB-C58BC8386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59080"/>
            <a:ext cx="9980682" cy="9144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Using Limits and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5FE53-B793-8587-17D8-61765A0EF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355168"/>
            <a:ext cx="10209282" cy="520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Narrow your search results by applying limits and filters to the result set.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393E4C-44A6-A9D1-E62F-8879BFCB33FD}"/>
              </a:ext>
            </a:extLst>
          </p:cNvPr>
          <p:cNvSpPr txBox="1"/>
          <p:nvPr/>
        </p:nvSpPr>
        <p:spPr>
          <a:xfrm>
            <a:off x="1104900" y="2269615"/>
            <a:ext cx="10209282" cy="347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 careful to not overuse limits and filters and accidentally eliminate relevant articles.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Embase utilizes more extensive indexing to articles.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Embase searches full-text of articles so may need to limit search to title/abstract/keyword fields.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Only Medline articles use filters so all PMC articles will be eliminated when you apply a filter. (Publication year will be applied to all articles.)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Generally - do not use </a:t>
            </a:r>
            <a:r>
              <a:rPr lang="en-US" sz="2000" u="sng" dirty="0"/>
              <a:t>Free Full Text</a:t>
            </a:r>
            <a:r>
              <a:rPr lang="en-US" sz="2000" dirty="0"/>
              <a:t> filter in PubMed - our collection is very extensive!</a:t>
            </a:r>
          </a:p>
        </p:txBody>
      </p:sp>
    </p:spTree>
    <p:extLst>
      <p:ext uri="{BB962C8B-B14F-4D97-AF65-F5344CB8AC3E}">
        <p14:creationId xmlns:p14="http://schemas.microsoft.com/office/powerpoint/2010/main" val="40924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95D26-4E77-0500-A72B-11307C7B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B409-F8CE-57BB-786F-FD611A169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099733"/>
            <a:ext cx="10058400" cy="3973689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/>
              <a:t>  Search PubMed and Embase databases to cover majority of biomedical literature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/>
              <a:t>  Query Translator tool in Embase makes it easy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/>
              <a:t>  Search using a combination of subject headings and keywords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/>
              <a:t>  Consult a Librarian for assistance with building a robust search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/>
              <a:t>  Essential for Systematic and Scoping Reviews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/>
              <a:t>Scholarly databases will provide the highest quality literature and best search tools</a:t>
            </a:r>
          </a:p>
        </p:txBody>
      </p:sp>
    </p:spTree>
    <p:extLst>
      <p:ext uri="{BB962C8B-B14F-4D97-AF65-F5344CB8AC3E}">
        <p14:creationId xmlns:p14="http://schemas.microsoft.com/office/powerpoint/2010/main" val="31983774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94977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Resources for Searching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4389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Link to Library Homepage: </a:t>
            </a:r>
            <a:r>
              <a:rPr lang="en-US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https://www.lsuhsc.edu/library/</a:t>
            </a:r>
            <a:endParaRPr lang="en-US" sz="2000" dirty="0">
              <a:solidFill>
                <a:schemeClr val="tx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Link to PubMed on Databases page: </a:t>
            </a:r>
            <a:r>
              <a:rPr lang="en-US" sz="20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https://www.lsuhsc.edu/library/databases/pubmed.aspx</a:t>
            </a:r>
            <a:endParaRPr lang="en-US" sz="2000" dirty="0">
              <a:solidFill>
                <a:schemeClr val="tx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Link to Embase on Databases page: </a:t>
            </a:r>
            <a:r>
              <a:rPr lang="en-US" sz="20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https://www.lsuhsc.edu/library/databases/embase.aspx</a:t>
            </a:r>
            <a:endParaRPr lang="en-US" sz="2000" dirty="0">
              <a:solidFill>
                <a:schemeClr val="tx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Link to new Resource Guide for Searching PubMed: </a:t>
            </a:r>
            <a:r>
              <a:rPr lang="en-US" sz="20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https://libguides.lsuhsc.edu/pubmed 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Includes how to create My NCBI account</a:t>
            </a:r>
            <a:endParaRPr lang="en-US" dirty="0">
              <a:solidFill>
                <a:schemeClr val="tx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PubMed Training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Embase User Guide</a:t>
            </a:r>
            <a:endParaRPr lang="en-US" sz="2000" dirty="0">
              <a:solidFill>
                <a:schemeClr val="tx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2000" dirty="0">
              <a:solidFill>
                <a:schemeClr val="tx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050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Contact Information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499A54-256D-A9D9-ACD0-EB6691796C0D}"/>
              </a:ext>
            </a:extLst>
          </p:cNvPr>
          <p:cNvSpPr txBox="1"/>
          <p:nvPr/>
        </p:nvSpPr>
        <p:spPr>
          <a:xfrm>
            <a:off x="292842" y="1717892"/>
            <a:ext cx="489737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Sharon Duffy, MLIS</a:t>
            </a:r>
          </a:p>
          <a:p>
            <a:r>
              <a:rPr lang="en-US" sz="2000" b="1" dirty="0"/>
              <a:t>sduffy@lsuhsc.edu</a:t>
            </a:r>
          </a:p>
          <a:p>
            <a:endParaRPr lang="en-US" sz="2000" u="sng" dirty="0"/>
          </a:p>
          <a:p>
            <a:r>
              <a:rPr lang="en-US" sz="2000" dirty="0"/>
              <a:t>Research Services Librarian</a:t>
            </a:r>
          </a:p>
          <a:p>
            <a:r>
              <a:rPr lang="en-US" sz="2000" dirty="0"/>
              <a:t>School of Medicine Liaison</a:t>
            </a:r>
            <a:endParaRPr lang="en-US" sz="2000" b="1" dirty="0"/>
          </a:p>
          <a:p>
            <a:r>
              <a:rPr lang="en-US" sz="2000" dirty="0"/>
              <a:t>Systematic Review </a:t>
            </a:r>
            <a:r>
              <a:rPr lang="en-US" sz="2000" dirty="0" err="1"/>
              <a:t>Librarin</a:t>
            </a:r>
            <a:endParaRPr lang="en-US" sz="2000" dirty="0"/>
          </a:p>
          <a:p>
            <a:r>
              <a:rPr lang="en-US" sz="2000" dirty="0"/>
              <a:t>Data Services Librarian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42" y="4099595"/>
            <a:ext cx="4897370" cy="2229304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 Library Contact info: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 Email: 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reference@lsuhsc.edu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 Phone: 504-568-6100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 Library Webpage: </a:t>
            </a: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lsuhsc.edu/library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6" y="67626"/>
            <a:ext cx="2312237" cy="942023"/>
          </a:xfrm>
          <a:prstGeom prst="rect">
            <a:avLst/>
          </a:prstGeom>
        </p:spPr>
      </p:pic>
      <p:grpSp>
        <p:nvGrpSpPr>
          <p:cNvPr id="7" name="Group 6" descr="QR code to link to survey">
            <a:extLst>
              <a:ext uri="{FF2B5EF4-FFF2-40B4-BE49-F238E27FC236}">
                <a16:creationId xmlns:a16="http://schemas.microsoft.com/office/drawing/2014/main" id="{52478460-5DCF-1CB9-B769-F19FE5BCA437}"/>
              </a:ext>
            </a:extLst>
          </p:cNvPr>
          <p:cNvGrpSpPr/>
          <p:nvPr/>
        </p:nvGrpSpPr>
        <p:grpSpPr>
          <a:xfrm>
            <a:off x="5767120" y="2341735"/>
            <a:ext cx="2469340" cy="2495432"/>
            <a:chOff x="5473158" y="1517646"/>
            <a:chExt cx="2469340" cy="2495432"/>
          </a:xfrm>
        </p:grpSpPr>
        <p:grpSp>
          <p:nvGrpSpPr>
            <p:cNvPr id="12" name="Group 11" descr="QR code to take survey about presentation.">
              <a:extLst>
                <a:ext uri="{FF2B5EF4-FFF2-40B4-BE49-F238E27FC236}">
                  <a16:creationId xmlns:a16="http://schemas.microsoft.com/office/drawing/2014/main" id="{C6D3BBE7-3C73-4F69-8D80-720B4113E464}"/>
                </a:ext>
              </a:extLst>
            </p:cNvPr>
            <p:cNvGrpSpPr/>
            <p:nvPr/>
          </p:nvGrpSpPr>
          <p:grpSpPr>
            <a:xfrm>
              <a:off x="5473158" y="1517646"/>
              <a:ext cx="2469340" cy="2495432"/>
              <a:chOff x="711896" y="1496352"/>
              <a:chExt cx="3144458" cy="3311641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F4872AC-0F7B-2953-8E54-DCA0F329FF5D}"/>
                  </a:ext>
                </a:extLst>
              </p:cNvPr>
              <p:cNvSpPr/>
              <p:nvPr/>
            </p:nvSpPr>
            <p:spPr>
              <a:xfrm>
                <a:off x="714569" y="1496353"/>
                <a:ext cx="3141785" cy="3311640"/>
              </a:xfrm>
              <a:prstGeom prst="rect">
                <a:avLst/>
              </a:prstGeom>
              <a:grpFill/>
              <a:ln cmpd="sng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itle 3">
                <a:extLst>
                  <a:ext uri="{FF2B5EF4-FFF2-40B4-BE49-F238E27FC236}">
                    <a16:creationId xmlns:a16="http://schemas.microsoft.com/office/drawing/2014/main" id="{95B5E4E6-E3E7-90C4-3B12-D20BB17141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1896" y="1496352"/>
                <a:ext cx="3141785" cy="703776"/>
              </a:xfrm>
              <a:prstGeom prst="rect">
                <a:avLst/>
              </a:prstGeom>
              <a:grpFill/>
              <a:ln cmpd="sng">
                <a:solidFill>
                  <a:schemeClr val="accent1">
                    <a:shade val="1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vert="horz" lIns="91440" tIns="45720" rIns="91440" bIns="45720" rtlCol="0" anchor="t">
                <a:normAutofit fontScale="90000" lnSpcReduction="10000"/>
              </a:bodyPr>
              <a:lstStyle>
                <a:lvl1pPr algn="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0" i="0" kern="1200" cap="none">
                    <a:solidFill>
                      <a:schemeClr val="tx1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Survey (Very short!)</a:t>
                </a:r>
                <a:br>
                  <a:rPr lang="en-US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Help us collect metrics!</a:t>
                </a:r>
              </a:p>
            </p:txBody>
          </p:sp>
        </p:grpSp>
        <p:pic>
          <p:nvPicPr>
            <p:cNvPr id="15" name="Picture 14" descr="A qr code on a blue background">
              <a:extLst>
                <a:ext uri="{FF2B5EF4-FFF2-40B4-BE49-F238E27FC236}">
                  <a16:creationId xmlns:a16="http://schemas.microsoft.com/office/drawing/2014/main" id="{E6D79804-0612-6B3F-38BC-779512AA0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59706" y="2159278"/>
              <a:ext cx="1696244" cy="17054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1" name="Group 20" descr="QR code to scan to sign up for library emails.">
            <a:extLst>
              <a:ext uri="{FF2B5EF4-FFF2-40B4-BE49-F238E27FC236}">
                <a16:creationId xmlns:a16="http://schemas.microsoft.com/office/drawing/2014/main" id="{4987CB63-9B2E-76E0-9392-189D1A66043C}"/>
              </a:ext>
            </a:extLst>
          </p:cNvPr>
          <p:cNvGrpSpPr/>
          <p:nvPr/>
        </p:nvGrpSpPr>
        <p:grpSpPr>
          <a:xfrm>
            <a:off x="9134384" y="2341735"/>
            <a:ext cx="2526398" cy="2550640"/>
            <a:chOff x="4042930" y="2706132"/>
            <a:chExt cx="3062303" cy="331665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47C7E0-4FDB-8F1D-2542-3E6CDD4C6875}"/>
                </a:ext>
              </a:extLst>
            </p:cNvPr>
            <p:cNvSpPr/>
            <p:nvPr/>
          </p:nvSpPr>
          <p:spPr>
            <a:xfrm>
              <a:off x="4057232" y="2711155"/>
              <a:ext cx="3048001" cy="3311635"/>
            </a:xfrm>
            <a:prstGeom prst="rect">
              <a:avLst/>
            </a:prstGeom>
            <a:grp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6126D13-F304-5E82-9F92-E45DC97D1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21" y="3603046"/>
              <a:ext cx="2009016" cy="2146820"/>
            </a:xfrm>
            <a:prstGeom prst="rect">
              <a:avLst/>
            </a:prstGeom>
            <a:grpFill/>
            <a:ln cmpd="sng">
              <a:solidFill>
                <a:schemeClr val="tx1"/>
              </a:solidFill>
            </a:ln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FCCE23D-4368-ACF5-782F-0F40F4CFB534}"/>
                </a:ext>
              </a:extLst>
            </p:cNvPr>
            <p:cNvSpPr txBox="1"/>
            <p:nvPr/>
          </p:nvSpPr>
          <p:spPr>
            <a:xfrm>
              <a:off x="4042930" y="2706132"/>
              <a:ext cx="3048001" cy="760397"/>
            </a:xfrm>
            <a:prstGeom prst="rect">
              <a:avLst/>
            </a:prstGeom>
            <a:grpFill/>
            <a:ln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Sign up for Library Emails!</a:t>
              </a:r>
            </a:p>
            <a:p>
              <a:pPr algn="ctr"/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4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16251-A4D8-9548-B73C-FD7FDD586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825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Searching in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Clinical vs. Research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DCA23-894C-3867-4356-D3834253E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566" y="2011094"/>
            <a:ext cx="4655820" cy="2774266"/>
          </a:xfrm>
          <a:solidFill>
            <a:srgbClr val="DCEAFE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Clinical</a:t>
            </a:r>
            <a:endParaRPr lang="en-US" b="1" u="sng" dirty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Support patient care decisions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Focus on treatment, diagnosis, safety, patient outcomes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Prioritize evidence that can immediately influence clinical practice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Need quick answers to proceed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19365-DC08-EFAA-3BAB-132C3605E706}"/>
              </a:ext>
            </a:extLst>
          </p:cNvPr>
          <p:cNvSpPr txBox="1"/>
          <p:nvPr/>
        </p:nvSpPr>
        <p:spPr>
          <a:xfrm>
            <a:off x="1079454" y="5343378"/>
            <a:ext cx="4741932" cy="984885"/>
          </a:xfrm>
          <a:prstGeom prst="rect">
            <a:avLst/>
          </a:prstGeom>
          <a:solidFill>
            <a:srgbClr val="DCEAF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Tools</a:t>
            </a:r>
            <a:endParaRPr lang="en-US" b="1" u="sng" dirty="0"/>
          </a:p>
          <a:p>
            <a:pPr algn="ctr"/>
            <a:endParaRPr lang="en-US" b="1" u="sng" dirty="0"/>
          </a:p>
          <a:p>
            <a:pPr algn="ctr"/>
            <a:r>
              <a:rPr lang="en-US" sz="2000" dirty="0" err="1"/>
              <a:t>DynaMed</a:t>
            </a:r>
            <a:r>
              <a:rPr lang="en-US" sz="2000" dirty="0"/>
              <a:t>, </a:t>
            </a:r>
            <a:r>
              <a:rPr lang="en-US" sz="2000" dirty="0" err="1"/>
              <a:t>ClinicalKey</a:t>
            </a:r>
            <a:r>
              <a:rPr lang="en-US" sz="2000" dirty="0"/>
              <a:t>, PubMed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AE2B84-999C-ABF3-C2AB-71E5873DE272}"/>
              </a:ext>
            </a:extLst>
          </p:cNvPr>
          <p:cNvSpPr txBox="1">
            <a:spLocks/>
          </p:cNvSpPr>
          <p:nvPr/>
        </p:nvSpPr>
        <p:spPr>
          <a:xfrm>
            <a:off x="6789391" y="2011094"/>
            <a:ext cx="4842217" cy="27742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Research</a:t>
            </a:r>
            <a:endParaRPr lang="en-US" b="1" u="sng" dirty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Support scientific inquiry and experimental design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Focus on understanding scientific landscape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Goal is comprehensive and thorough review of existing literature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Need depth of information to proceed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B6957D-79A3-5F6E-89E2-13865A7405F8}"/>
              </a:ext>
            </a:extLst>
          </p:cNvPr>
          <p:cNvSpPr txBox="1"/>
          <p:nvPr/>
        </p:nvSpPr>
        <p:spPr>
          <a:xfrm>
            <a:off x="6789391" y="5343378"/>
            <a:ext cx="4741932" cy="984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Tools</a:t>
            </a:r>
            <a:endParaRPr lang="en-US" b="1" u="sng" dirty="0"/>
          </a:p>
          <a:p>
            <a:pPr algn="ctr"/>
            <a:endParaRPr lang="en-US" b="1" u="sng" dirty="0"/>
          </a:p>
          <a:p>
            <a:pPr algn="ctr"/>
            <a:r>
              <a:rPr lang="en-US" sz="2000" dirty="0"/>
              <a:t>PubMed, Embase, CINAHL, Web of Science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48B990D-186B-9D99-EE54-6353CD367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76244" y="4923692"/>
            <a:ext cx="234463" cy="365174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790C2D2-B616-6D25-C38D-7C0B4D014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93267" y="4923692"/>
            <a:ext cx="234463" cy="365174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7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FCA2-7E9D-8A20-BCC1-6AAEBCBB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499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a typeface="Calibri Light"/>
                <a:cs typeface="Calibri Light"/>
              </a:rPr>
              <a:t>Searching for Research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1EB762-D994-E8AE-8F80-34A1CA70F2E2}"/>
              </a:ext>
            </a:extLst>
          </p:cNvPr>
          <p:cNvSpPr txBox="1">
            <a:spLocks/>
          </p:cNvSpPr>
          <p:nvPr/>
        </p:nvSpPr>
        <p:spPr>
          <a:xfrm>
            <a:off x="1106419" y="2125980"/>
            <a:ext cx="4741932" cy="35362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0" tIns="45720" rIns="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600" b="1" u="sng" dirty="0"/>
              <a:t>Literature Reviews</a:t>
            </a:r>
          </a:p>
          <a:p>
            <a:pPr lvl="0">
              <a:lnSpc>
                <a:spcPct val="100000"/>
              </a:lnSpc>
            </a:pPr>
            <a:r>
              <a:rPr lang="en-US" sz="2200" dirty="0"/>
              <a:t>Comprehensive survey, analysis, and synthesis of existing scholarly literature on a specific topic</a:t>
            </a:r>
          </a:p>
          <a:p>
            <a:r>
              <a:rPr lang="en-US" sz="2200" dirty="0"/>
              <a:t>Integrate concepts, theories, and historical context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Can be an entire article or a section of an article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Can be influenced by author’s biases because there is no systematic design</a:t>
            </a:r>
          </a:p>
          <a:p>
            <a:pPr lvl="0">
              <a:lnSpc>
                <a:spcPct val="100000"/>
              </a:lnSpc>
            </a:pPr>
            <a:endParaRPr lang="en-US" dirty="0"/>
          </a:p>
          <a:p>
            <a:pPr lvl="0">
              <a:lnSpc>
                <a:spcPct val="100000"/>
              </a:lnSpc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B0166E-F74F-11C8-F137-C4E223E50FC5}"/>
              </a:ext>
            </a:extLst>
          </p:cNvPr>
          <p:cNvSpPr txBox="1">
            <a:spLocks/>
          </p:cNvSpPr>
          <p:nvPr/>
        </p:nvSpPr>
        <p:spPr>
          <a:xfrm>
            <a:off x="6343650" y="2125980"/>
            <a:ext cx="4741932" cy="35362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b="1" u="sng" dirty="0"/>
              <a:t>Systematic &amp; Scoping Reviews</a:t>
            </a:r>
          </a:p>
          <a:p>
            <a:r>
              <a:rPr lang="en-US" dirty="0"/>
              <a:t>Robust research outputs</a:t>
            </a:r>
          </a:p>
          <a:p>
            <a:r>
              <a:rPr lang="en-US" dirty="0"/>
              <a:t>Use structured, transparent, and reproducible methods to remove bias</a:t>
            </a:r>
          </a:p>
          <a:p>
            <a:r>
              <a:rPr lang="en-US" dirty="0"/>
              <a:t>Include comprehensive searches in multiple databases</a:t>
            </a:r>
          </a:p>
          <a:p>
            <a:r>
              <a:rPr lang="en-US" dirty="0"/>
              <a:t>Require </a:t>
            </a:r>
            <a:r>
              <a:rPr lang="en-US" b="1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inclusion of a Librarian </a:t>
            </a:r>
            <a:r>
              <a:rPr lang="en-US" dirty="0"/>
              <a:t>to ensure thorough and deep literature search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C349D8-1045-4290-4FA6-C006C383A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923" y="2313549"/>
            <a:ext cx="920261" cy="773723"/>
            <a:chOff x="87923" y="2125980"/>
            <a:chExt cx="762000" cy="773723"/>
          </a:xfrm>
          <a:solidFill>
            <a:srgbClr val="92D050"/>
          </a:solidFill>
        </p:grpSpPr>
        <p:sp>
          <p:nvSpPr>
            <p:cNvPr id="8" name="Callout: Line 7">
              <a:extLst>
                <a:ext uri="{FF2B5EF4-FFF2-40B4-BE49-F238E27FC236}">
                  <a16:creationId xmlns:a16="http://schemas.microsoft.com/office/drawing/2014/main" id="{486A85B4-275D-37B3-CF64-948553880F91}"/>
                </a:ext>
              </a:extLst>
            </p:cNvPr>
            <p:cNvSpPr/>
            <p:nvPr/>
          </p:nvSpPr>
          <p:spPr>
            <a:xfrm rot="16200000">
              <a:off x="82061" y="2131842"/>
              <a:ext cx="773723" cy="762000"/>
            </a:xfrm>
            <a:prstGeom prst="borderCallout1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40F250-BA9B-0C6E-2894-429665C54975}"/>
                </a:ext>
              </a:extLst>
            </p:cNvPr>
            <p:cNvSpPr txBox="1"/>
            <p:nvPr/>
          </p:nvSpPr>
          <p:spPr>
            <a:xfrm>
              <a:off x="96768" y="2251232"/>
              <a:ext cx="75315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Today’s focus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1322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9FEEC-953A-8A59-BAC0-CC4F84D47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6D0D49-55A5-3729-DFA6-07DDF5449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863" y="286603"/>
            <a:ext cx="9994901" cy="847507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Purpose of a Literature Review</a:t>
            </a:r>
          </a:p>
        </p:txBody>
      </p:sp>
      <p:graphicFrame>
        <p:nvGraphicFramePr>
          <p:cNvPr id="9" name="Content Placeholder 4" descr="Table describing purpose of literature review">
            <a:extLst>
              <a:ext uri="{FF2B5EF4-FFF2-40B4-BE49-F238E27FC236}">
                <a16:creationId xmlns:a16="http://schemas.microsoft.com/office/drawing/2014/main" id="{A58925EB-7AF0-D820-D0F4-F399E3DEAE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7832032"/>
              </p:ext>
            </p:extLst>
          </p:nvPr>
        </p:nvGraphicFramePr>
        <p:xfrm>
          <a:off x="1104900" y="1440180"/>
          <a:ext cx="9982200" cy="4766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70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DC7AC-D37F-A953-6963-2ABBCBD1E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F597FE-F6B9-C55B-85C8-0A06EE79C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Scholarly Databases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C32DFD-9360-EF91-F309-D726EAD7BE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51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9BD273-9F74-F9DD-6425-E0A4477F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34622"/>
            <a:ext cx="10058400" cy="70240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Scholarly Literature Databases</a:t>
            </a:r>
          </a:p>
        </p:txBody>
      </p:sp>
      <p:graphicFrame>
        <p:nvGraphicFramePr>
          <p:cNvPr id="8" name="Diagram 7" descr="Flowchart showing database features">
            <a:extLst>
              <a:ext uri="{FF2B5EF4-FFF2-40B4-BE49-F238E27FC236}">
                <a16:creationId xmlns:a16="http://schemas.microsoft.com/office/drawing/2014/main" id="{5C2C178A-7FA4-51FA-6C9E-AB436D132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796923"/>
              </p:ext>
            </p:extLst>
          </p:nvPr>
        </p:nvGraphicFramePr>
        <p:xfrm>
          <a:off x="730391" y="843845"/>
          <a:ext cx="10394809" cy="5170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F8697CA-064B-5473-3095-7F7F50B47743}"/>
              </a:ext>
            </a:extLst>
          </p:cNvPr>
          <p:cNvSpPr txBox="1"/>
          <p:nvPr/>
        </p:nvSpPr>
        <p:spPr>
          <a:xfrm>
            <a:off x="224475" y="4735201"/>
            <a:ext cx="7512756" cy="1464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0" tIns="45720" rIns="0" bIns="45720" rtlCol="0">
            <a:normAutofit fontScale="92500"/>
          </a:bodyPr>
          <a:lstStyle/>
          <a:p>
            <a:pPr marL="342900" indent="-3429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You need to search multiple databases to more fully cover a topic.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Google and Google Scholar are NOT databases. They are search engines.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AI tools are not appropriate for research.</a:t>
            </a:r>
          </a:p>
        </p:txBody>
      </p:sp>
    </p:spTree>
    <p:extLst>
      <p:ext uri="{BB962C8B-B14F-4D97-AF65-F5344CB8AC3E}">
        <p14:creationId xmlns:p14="http://schemas.microsoft.com/office/powerpoint/2010/main" val="112870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86" y="158045"/>
            <a:ext cx="10770597" cy="530578"/>
          </a:xfrm>
        </p:spPr>
        <p:txBody>
          <a:bodyPr>
            <a:normAutofit/>
          </a:bodyPr>
          <a:lstStyle/>
          <a:p>
            <a:pPr algn="ctr"/>
            <a:r>
              <a:rPr sz="3200" dirty="0">
                <a:solidFill>
                  <a:schemeClr val="tx1"/>
                </a:solidFill>
              </a:rPr>
              <a:t>Databases vs Google Scholar vs AI Tools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162525"/>
              </p:ext>
            </p:extLst>
          </p:nvPr>
        </p:nvGraphicFramePr>
        <p:xfrm>
          <a:off x="485422" y="914400"/>
          <a:ext cx="10770161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5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5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5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sz="2000" dirty="0">
                          <a:solidFill>
                            <a:schemeClr val="bg1"/>
                          </a:solidFill>
                        </a:rPr>
                        <a:t>Feature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Scholarly</a:t>
                      </a:r>
                      <a:r>
                        <a:rPr sz="2000" dirty="0">
                          <a:solidFill>
                            <a:schemeClr val="bg1"/>
                          </a:solidFill>
                        </a:rPr>
                        <a:t> Databases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000" dirty="0">
                          <a:solidFill>
                            <a:schemeClr val="bg1"/>
                          </a:solidFill>
                        </a:rPr>
                        <a:t>Google Scholar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000" dirty="0">
                          <a:solidFill>
                            <a:schemeClr val="bg1"/>
                          </a:solidFill>
                        </a:rPr>
                        <a:t>AI Tools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b="1" dirty="0">
                          <a:solidFill>
                            <a:schemeClr val="tx1"/>
                          </a:solidFill>
                        </a:rPr>
                        <a:t>Content Source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solidFill>
                            <a:schemeClr val="tx1"/>
                          </a:solidFill>
                        </a:rPr>
                        <a:t>Curated journals,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discipline specific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solidFill>
                            <a:schemeClr val="tx1"/>
                          </a:solidFill>
                        </a:rPr>
                        <a:t>Broad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dirty="0">
                          <a:solidFill>
                            <a:schemeClr val="tx1"/>
                          </a:solidFill>
                        </a:rPr>
                        <a:t> academic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from internet sources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solidFill>
                            <a:schemeClr val="tx1"/>
                          </a:solidFill>
                        </a:rPr>
                        <a:t>Mixed training data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;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not fully known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b="1" dirty="0">
                          <a:solidFill>
                            <a:schemeClr val="tx1"/>
                          </a:solidFill>
                        </a:rPr>
                        <a:t>Quality Control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of Contents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solidFill>
                            <a:schemeClr val="tx1"/>
                          </a:solidFill>
                        </a:rPr>
                        <a:t>High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; strict indexing standards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solidFill>
                            <a:schemeClr val="tx1"/>
                          </a:solidFill>
                        </a:rPr>
                        <a:t>Varia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ble; lesser quality articles can be found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Variable; Responses based on patterns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b="1" dirty="0">
                          <a:solidFill>
                            <a:schemeClr val="tx1"/>
                          </a:solidFill>
                        </a:rPr>
                        <a:t>Coverage Depth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solidFill>
                            <a:schemeClr val="tx1"/>
                          </a:solidFill>
                        </a:rPr>
                        <a:t>Deep, discipline-specific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solidFill>
                            <a:schemeClr val="tx1"/>
                          </a:solidFill>
                        </a:rPr>
                        <a:t>Broad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interdisciplinary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Unclear and incomplete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Search </a:t>
                      </a:r>
                      <a:r>
                        <a:rPr b="1" dirty="0">
                          <a:solidFill>
                            <a:schemeClr val="tx1"/>
                          </a:solidFill>
                        </a:rPr>
                        <a:t>Reproducibility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solidFill>
                            <a:schemeClr val="tx1"/>
                          </a:solidFill>
                        </a:rPr>
                        <a:t>High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; can be saved, exported, repeated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solidFill>
                            <a:schemeClr val="tx1"/>
                          </a:solidFill>
                        </a:rPr>
                        <a:t>Moderate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; based on algorithm and user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Not reproducible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Search 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Precision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Advanced; Filters;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Controlled vocabulary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Basic keywords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Natural language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255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b="1" dirty="0">
                          <a:solidFill>
                            <a:schemeClr val="tx1"/>
                          </a:solidFill>
                        </a:rPr>
                        <a:t>Ease of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Training required to maximize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solidFill>
                            <a:schemeClr val="tx1"/>
                          </a:solidFill>
                        </a:rPr>
                        <a:t>Very easy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solidFill>
                            <a:schemeClr val="tx1"/>
                          </a:solidFill>
                        </a:rPr>
                        <a:t>Very easy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b="1" dirty="0">
                          <a:solidFill>
                            <a:schemeClr val="tx1"/>
                          </a:solidFill>
                        </a:rPr>
                        <a:t>Misinformation Risk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solidFill>
                            <a:schemeClr val="tx1"/>
                          </a:solidFill>
                        </a:rPr>
                        <a:t>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solidFill>
                            <a:schemeClr val="tx1"/>
                          </a:solidFill>
                        </a:rPr>
                        <a:t>Moderate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High with hallucinations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b="1" dirty="0">
                          <a:solidFill>
                            <a:schemeClr val="tx1"/>
                          </a:solidFill>
                        </a:rPr>
                        <a:t>Systematic Reviews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solidFill>
                            <a:schemeClr val="tx1"/>
                          </a:solidFill>
                        </a:rPr>
                        <a:t>Gold standard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solidFill>
                            <a:schemeClr val="tx1"/>
                          </a:solidFill>
                        </a:rPr>
                        <a:t>Not sufficient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solidFill>
                            <a:schemeClr val="tx1"/>
                          </a:solidFill>
                        </a:rPr>
                        <a:t>Not appropriate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8249</TotalTime>
  <Words>1822</Words>
  <Application>Microsoft Office PowerPoint</Application>
  <PresentationFormat>Widescreen</PresentationFormat>
  <Paragraphs>337</Paragraphs>
  <Slides>39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Euphemia</vt:lpstr>
      <vt:lpstr>Wingdings</vt:lpstr>
      <vt:lpstr>Retrospect</vt:lpstr>
      <vt:lpstr>Level Up Your Literature Search: PubMed and Embase Essentials</vt:lpstr>
      <vt:lpstr>Objectives </vt:lpstr>
      <vt:lpstr>Goals of Searching</vt:lpstr>
      <vt:lpstr>Searching in  Clinical vs. Research Applications</vt:lpstr>
      <vt:lpstr>Searching for Research</vt:lpstr>
      <vt:lpstr>Purpose of a Literature Review</vt:lpstr>
      <vt:lpstr>Scholarly Databases</vt:lpstr>
      <vt:lpstr>Scholarly Literature Databases</vt:lpstr>
      <vt:lpstr>Databases vs Google Scholar vs AI Tools</vt:lpstr>
      <vt:lpstr>Recommended Databases to Get Started</vt:lpstr>
      <vt:lpstr>Questions?</vt:lpstr>
      <vt:lpstr>What is in PubMed?</vt:lpstr>
      <vt:lpstr>What is in Embase? </vt:lpstr>
      <vt:lpstr>Searching in PubMed</vt:lpstr>
      <vt:lpstr>Accessing PubMed</vt:lpstr>
      <vt:lpstr>Topic Searching in PubMed</vt:lpstr>
      <vt:lpstr>Sample PubMed Search</vt:lpstr>
      <vt:lpstr>Go to Advanced Search Page</vt:lpstr>
      <vt:lpstr>Closer Look at PubMed Search for Music Therapy</vt:lpstr>
      <vt:lpstr>Add terms to PubMed Search</vt:lpstr>
      <vt:lpstr>Closer Look at PubMed Search</vt:lpstr>
      <vt:lpstr>What is MeSH?</vt:lpstr>
      <vt:lpstr>More About MeSH</vt:lpstr>
      <vt:lpstr>MeSH pages for  Autistic Disorder and Child</vt:lpstr>
      <vt:lpstr>Boolean operators</vt:lpstr>
      <vt:lpstr>Overview of Boolean Operators </vt:lpstr>
      <vt:lpstr>Using Boolean Operators in PubMed</vt:lpstr>
      <vt:lpstr>Results of Combined Search</vt:lpstr>
      <vt:lpstr>Searching in Embase</vt:lpstr>
      <vt:lpstr>Accessing Embase</vt:lpstr>
      <vt:lpstr>Translate Search from PubMed to Embase</vt:lpstr>
      <vt:lpstr>Copying the PubMed Search</vt:lpstr>
      <vt:lpstr>Translation</vt:lpstr>
      <vt:lpstr>Viewing Embase Results</vt:lpstr>
      <vt:lpstr>Limits and filters</vt:lpstr>
      <vt:lpstr>Using Limits and Filters</vt:lpstr>
      <vt:lpstr>Key Takeaways</vt:lpstr>
      <vt:lpstr>Resources for Searching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searching strategies</dc:title>
  <dc:creator>Duffy, Sharon J.</dc:creator>
  <cp:lastModifiedBy>Duffy, Sharon J.</cp:lastModifiedBy>
  <cp:revision>231</cp:revision>
  <dcterms:created xsi:type="dcterms:W3CDTF">2024-03-27T19:05:07Z</dcterms:created>
  <dcterms:modified xsi:type="dcterms:W3CDTF">2026-06-22T19:26:39Z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